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366" r:id="rId3"/>
    <p:sldId id="372" r:id="rId4"/>
    <p:sldId id="396" r:id="rId5"/>
    <p:sldId id="397" r:id="rId6"/>
    <p:sldId id="394" r:id="rId7"/>
    <p:sldId id="393" r:id="rId8"/>
    <p:sldId id="398" r:id="rId9"/>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202"/>
    <a:srgbClr val="4B0F0C"/>
    <a:srgbClr val="C40202"/>
    <a:srgbClr val="FFAE3F"/>
    <a:srgbClr val="7D6A55"/>
    <a:srgbClr val="340A14"/>
    <a:srgbClr val="450E0B"/>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7" autoAdjust="0"/>
    <p:restoredTop sz="99084" autoAdjust="0"/>
  </p:normalViewPr>
  <p:slideViewPr>
    <p:cSldViewPr snapToGrid="0" snapToObjects="1">
      <p:cViewPr>
        <p:scale>
          <a:sx n="85" d="100"/>
          <a:sy n="85" d="100"/>
        </p:scale>
        <p:origin x="-180" y="-60"/>
      </p:cViewPr>
      <p:guideLst>
        <p:guide orient="horz"/>
        <p:guide pos="5715"/>
      </p:guideLst>
    </p:cSldViewPr>
  </p:slideViewPr>
  <p:outlineViewPr>
    <p:cViewPr>
      <p:scale>
        <a:sx n="33" d="100"/>
        <a:sy n="33" d="100"/>
      </p:scale>
      <p:origin x="0" y="3184"/>
    </p:cViewPr>
  </p:outlineViewPr>
  <p:notesTextViewPr>
    <p:cViewPr>
      <p:scale>
        <a:sx n="100" d="100"/>
        <a:sy n="100" d="100"/>
      </p:scale>
      <p:origin x="0" y="0"/>
    </p:cViewPr>
  </p:notesTextViewPr>
  <p:sorterViewPr>
    <p:cViewPr>
      <p:scale>
        <a:sx n="137" d="100"/>
        <a:sy n="137" d="100"/>
      </p:scale>
      <p:origin x="0" y="0"/>
    </p:cViewPr>
  </p:sorterViewPr>
  <p:notesViewPr>
    <p:cSldViewPr snapToGrid="0" snapToObjects="1">
      <p:cViewPr>
        <p:scale>
          <a:sx n="90" d="100"/>
          <a:sy n="90" d="100"/>
        </p:scale>
        <p:origin x="-1912" y="296"/>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4.pn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H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Movements</c:v>
                </c:pt>
              </c:strCache>
            </c:strRef>
          </c:tx>
          <c:spPr>
            <a:blipFill rotWithShape="1">
              <a:blip xmlns:r="http://schemas.openxmlformats.org/officeDocument/2006/relationships" r:embed="rId2"/>
              <a:tile tx="0" ty="0" sx="100000" sy="100000" flip="none" algn="tl"/>
            </a:blipFill>
            <a:scene3d>
              <a:camera prst="orthographicFront"/>
              <a:lightRig rig="threePt" dir="t"/>
            </a:scene3d>
            <a:sp3d>
              <a:bevelT w="158750" prst="softRound"/>
            </a:sp3d>
          </c:spPr>
          <c:invertIfNegative val="0"/>
          <c:dLbls>
            <c:txPr>
              <a:bodyPr/>
              <a:lstStyle/>
              <a:p>
                <a:pPr>
                  <a:defRPr b="1" i="0"/>
                </a:pPr>
                <a:endParaRPr lang="zh-HK"/>
              </a:p>
            </c:txPr>
            <c:showLegendKey val="0"/>
            <c:showVal val="1"/>
            <c:showCatName val="0"/>
            <c:showSerName val="0"/>
            <c:showPercent val="0"/>
            <c:showBubbleSize val="0"/>
            <c:showLeaderLines val="0"/>
          </c:dLbls>
          <c:cat>
            <c:strRef>
              <c:f>Sheet1!$A$2:$A$17</c:f>
              <c:strCache>
                <c:ptCount val="15"/>
                <c:pt idx="0">
                  <c:v>7th c</c:v>
                </c:pt>
                <c:pt idx="1">
                  <c:v>8th c</c:v>
                </c:pt>
                <c:pt idx="2">
                  <c:v>9th c</c:v>
                </c:pt>
                <c:pt idx="3">
                  <c:v>10th c</c:v>
                </c:pt>
                <c:pt idx="4">
                  <c:v>11th c</c:v>
                </c:pt>
                <c:pt idx="5">
                  <c:v>12th c</c:v>
                </c:pt>
                <c:pt idx="6">
                  <c:v>13th c</c:v>
                </c:pt>
                <c:pt idx="7">
                  <c:v>14th c</c:v>
                </c:pt>
                <c:pt idx="8">
                  <c:v>15th c</c:v>
                </c:pt>
                <c:pt idx="9">
                  <c:v>16th c</c:v>
                </c:pt>
                <c:pt idx="10">
                  <c:v>17th c</c:v>
                </c:pt>
                <c:pt idx="11">
                  <c:v>18th c</c:v>
                </c:pt>
                <c:pt idx="12">
                  <c:v>19th c</c:v>
                </c:pt>
                <c:pt idx="13">
                  <c:v>20th c</c:v>
                </c:pt>
                <c:pt idx="14">
                  <c:v>21st c</c:v>
                </c:pt>
              </c:strCache>
            </c:strRef>
          </c:cat>
          <c:val>
            <c:numRef>
              <c:f>Sheet1!$B$2:$B$17</c:f>
              <c:numCache>
                <c:formatCode>General</c:formatCode>
                <c:ptCount val="16"/>
                <c:pt idx="0">
                  <c:v>0</c:v>
                </c:pt>
                <c:pt idx="1">
                  <c:v>0</c:v>
                </c:pt>
                <c:pt idx="2">
                  <c:v>0</c:v>
                </c:pt>
                <c:pt idx="3">
                  <c:v>1</c:v>
                </c:pt>
                <c:pt idx="4">
                  <c:v>0</c:v>
                </c:pt>
                <c:pt idx="5">
                  <c:v>0</c:v>
                </c:pt>
                <c:pt idx="6">
                  <c:v>2</c:v>
                </c:pt>
                <c:pt idx="7">
                  <c:v>0</c:v>
                </c:pt>
                <c:pt idx="8">
                  <c:v>0</c:v>
                </c:pt>
                <c:pt idx="9">
                  <c:v>0</c:v>
                </c:pt>
                <c:pt idx="10">
                  <c:v>0</c:v>
                </c:pt>
                <c:pt idx="11">
                  <c:v>0</c:v>
                </c:pt>
                <c:pt idx="12">
                  <c:v>2</c:v>
                </c:pt>
                <c:pt idx="13">
                  <c:v>11</c:v>
                </c:pt>
                <c:pt idx="14">
                  <c:v>69</c:v>
                </c:pt>
              </c:numCache>
            </c:numRef>
          </c:val>
        </c:ser>
        <c:dLbls>
          <c:showLegendKey val="0"/>
          <c:showVal val="0"/>
          <c:showCatName val="0"/>
          <c:showSerName val="0"/>
          <c:showPercent val="0"/>
          <c:showBubbleSize val="0"/>
        </c:dLbls>
        <c:gapWidth val="30"/>
        <c:gapDepth val="493"/>
        <c:shape val="box"/>
        <c:axId val="87049344"/>
        <c:axId val="102192640"/>
        <c:axId val="0"/>
      </c:bar3DChart>
      <c:catAx>
        <c:axId val="87049344"/>
        <c:scaling>
          <c:orientation val="minMax"/>
        </c:scaling>
        <c:delete val="0"/>
        <c:axPos val="b"/>
        <c:majorTickMark val="out"/>
        <c:minorTickMark val="none"/>
        <c:tickLblPos val="nextTo"/>
        <c:txPr>
          <a:bodyPr rot="5400000" vert="horz"/>
          <a:lstStyle/>
          <a:p>
            <a:pPr>
              <a:defRPr/>
            </a:pPr>
            <a:endParaRPr lang="zh-HK"/>
          </a:p>
        </c:txPr>
        <c:crossAx val="102192640"/>
        <c:crosses val="autoZero"/>
        <c:auto val="1"/>
        <c:lblAlgn val="ctr"/>
        <c:lblOffset val="100"/>
        <c:noMultiLvlLbl val="0"/>
      </c:catAx>
      <c:valAx>
        <c:axId val="102192640"/>
        <c:scaling>
          <c:orientation val="minMax"/>
        </c:scaling>
        <c:delete val="0"/>
        <c:axPos val="l"/>
        <c:majorGridlines/>
        <c:numFmt formatCode="General" sourceLinked="1"/>
        <c:majorTickMark val="out"/>
        <c:minorTickMark val="none"/>
        <c:tickLblPos val="nextTo"/>
        <c:crossAx val="87049344"/>
        <c:crosses val="autoZero"/>
        <c:crossBetween val="between"/>
      </c:valAx>
    </c:plotArea>
    <c:plotVisOnly val="1"/>
    <c:dispBlanksAs val="gap"/>
    <c:showDLblsOverMax val="0"/>
  </c:chart>
  <c:txPr>
    <a:bodyPr/>
    <a:lstStyle/>
    <a:p>
      <a:pPr>
        <a:defRPr sz="1800"/>
      </a:pPr>
      <a:endParaRPr lang="zh-HK"/>
    </a:p>
  </c:txPr>
  <c:externalData r:id="rId3">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E69388D2-02CB-8842-9D45-71DB11433DAE}" type="datetimeFigureOut">
              <a:rPr lang="en-US" smtClean="0"/>
              <a:t>10/10/2017</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58D486CF-A2E7-D641-8F9F-759A06F1A69B}" type="slidenum">
              <a:rPr lang="en-US" smtClean="0"/>
              <a:t>‹#›</a:t>
            </a:fld>
            <a:endParaRPr lang="en-US"/>
          </a:p>
        </p:txBody>
      </p:sp>
    </p:spTree>
    <p:extLst>
      <p:ext uri="{BB962C8B-B14F-4D97-AF65-F5344CB8AC3E}">
        <p14:creationId xmlns:p14="http://schemas.microsoft.com/office/powerpoint/2010/main" val="3979566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5413" y="0"/>
            <a:ext cx="3009900" cy="460375"/>
          </a:xfrm>
          <a:prstGeom prst="rect">
            <a:avLst/>
          </a:prstGeom>
        </p:spPr>
        <p:txBody>
          <a:bodyPr vert="horz" lIns="91440" tIns="45720" rIns="91440" bIns="45720" rtlCol="0"/>
          <a:lstStyle>
            <a:lvl1pPr algn="r">
              <a:defRPr sz="1200"/>
            </a:lvl1pPr>
          </a:lstStyle>
          <a:p>
            <a:fld id="{8474D824-93CD-6947-AC57-A1892B8BBBE0}" type="datetimeFigureOut">
              <a:rPr lang="en-US" smtClean="0"/>
              <a:t>10/10/2017</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79913"/>
            <a:ext cx="5556250" cy="41481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5413" y="8758238"/>
            <a:ext cx="3009900" cy="460375"/>
          </a:xfrm>
          <a:prstGeom prst="rect">
            <a:avLst/>
          </a:prstGeom>
        </p:spPr>
        <p:txBody>
          <a:bodyPr vert="horz" lIns="91440" tIns="45720" rIns="91440" bIns="45720" rtlCol="0" anchor="b"/>
          <a:lstStyle>
            <a:lvl1pPr algn="r">
              <a:defRPr sz="1200"/>
            </a:lvl1pPr>
          </a:lstStyle>
          <a:p>
            <a:fld id="{3904E7F9-D982-9544-BA54-69318524B342}" type="slidenum">
              <a:rPr lang="en-US" smtClean="0"/>
              <a:t>‹#›</a:t>
            </a:fld>
            <a:endParaRPr lang="en-US"/>
          </a:p>
        </p:txBody>
      </p:sp>
    </p:spTree>
    <p:extLst>
      <p:ext uri="{BB962C8B-B14F-4D97-AF65-F5344CB8AC3E}">
        <p14:creationId xmlns:p14="http://schemas.microsoft.com/office/powerpoint/2010/main" val="3274411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WindintheHouse.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NoHutch@wigtake.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contents of this PowerPoint presentation are adapted from the book by Dr. David Garrison, </a:t>
            </a:r>
            <a:r>
              <a:rPr lang="en-US" i="1" dirty="0" smtClean="0"/>
              <a:t>A Wind in the House of Islam</a:t>
            </a:r>
            <a:r>
              <a:rPr lang="en-US" dirty="0" smtClean="0"/>
              <a:t> (Monument, CO: WIGTake Resources, 2014), 328 pp. ©WIGTake Resources. The book is available for purchase from the website: </a:t>
            </a:r>
            <a:r>
              <a:rPr lang="en-US" dirty="0" smtClean="0">
                <a:hlinkClick r:id="rId3"/>
              </a:rPr>
              <a:t>www.WindintheHouse.org</a:t>
            </a:r>
            <a:r>
              <a:rPr lang="en-US" dirty="0" smtClean="0"/>
              <a:t>.</a:t>
            </a:r>
          </a:p>
          <a:p>
            <a:endParaRPr lang="en-US" dirty="0"/>
          </a:p>
          <a:p>
            <a:r>
              <a:rPr lang="en-US" dirty="0" smtClean="0"/>
              <a:t>This PowerPoint is a gift to the community of Christ and may be used freely so long as attribution is given to the book </a:t>
            </a:r>
            <a:r>
              <a:rPr lang="en-US" i="1" dirty="0" smtClean="0"/>
              <a:t>A Wind in the House of Islam. </a:t>
            </a:r>
          </a:p>
          <a:p>
            <a:endParaRPr lang="en-US" i="1" dirty="0"/>
          </a:p>
          <a:p>
            <a:r>
              <a:rPr lang="en-US" dirty="0" smtClean="0"/>
              <a:t>Requests for modification of the PowerPoint should be directed to: Nora Hutchins of WIGTake Resources at </a:t>
            </a:r>
            <a:r>
              <a:rPr lang="en-US" dirty="0" smtClean="0">
                <a:hlinkClick r:id="rId4"/>
              </a:rPr>
              <a:t>NoHutch@wigtake.org</a:t>
            </a:r>
            <a:r>
              <a:rPr lang="en-US" dirty="0" smtClean="0"/>
              <a:t>. </a:t>
            </a:r>
          </a:p>
          <a:p>
            <a:endParaRPr lang="en-US" dirty="0"/>
          </a:p>
          <a:p>
            <a:r>
              <a:rPr lang="en-US" dirty="0" smtClean="0"/>
              <a:t>This PowerPoint along with the notes is produced by David Garrison. Maps are produced by Jim Courson of the Global Research Department of the International Mission Board, SBC.</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1</a:t>
            </a:fld>
            <a:endParaRPr lang="en-US"/>
          </a:p>
        </p:txBody>
      </p:sp>
    </p:spTree>
    <p:extLst>
      <p:ext uri="{BB962C8B-B14F-4D97-AF65-F5344CB8AC3E}">
        <p14:creationId xmlns:p14="http://schemas.microsoft.com/office/powerpoint/2010/main" val="237500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House of Islam, or </a:t>
            </a:r>
            <a:r>
              <a:rPr lang="en-US" i="1" dirty="0" smtClean="0"/>
              <a:t>Dar al-Islam</a:t>
            </a:r>
            <a:r>
              <a:rPr lang="en-US" dirty="0"/>
              <a:t> </a:t>
            </a:r>
            <a:r>
              <a:rPr lang="en-US" dirty="0" smtClean="0"/>
              <a:t>in Arabic, can be divided into nine geo-cultural zones or “Rooms” in the House of Islam. There are Muslim movements to Christ in each of the Nine Rooms.</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2</a:t>
            </a:fld>
            <a:endParaRPr lang="en-US"/>
          </a:p>
        </p:txBody>
      </p:sp>
    </p:spTree>
    <p:extLst>
      <p:ext uri="{BB962C8B-B14F-4D97-AF65-F5344CB8AC3E}">
        <p14:creationId xmlns:p14="http://schemas.microsoft.com/office/powerpoint/2010/main" val="102798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retrospective look at nearly 14 centuries of Muslim-Christian interaction tells the story. Over these same centuries, tens of millions of Christians were converted to Islam and assimilated into the House of Islam. Yet in the first millennium of Muslim-Christian interchange, we could find only three possible movements of at least 1,000 Muslims from an Islamic community being baptized into any expression of the Christian faith.</a:t>
            </a:r>
          </a:p>
          <a:p>
            <a:endParaRPr lang="en-US" dirty="0"/>
          </a:p>
          <a:p>
            <a:r>
              <a:rPr lang="en-US" dirty="0" smtClean="0"/>
              <a:t>The first hint of a shift in direction occurs in the latter decades of the 19</a:t>
            </a:r>
            <a:r>
              <a:rPr lang="en-US" baseline="30000" dirty="0" smtClean="0"/>
              <a:t>th</a:t>
            </a:r>
            <a:r>
              <a:rPr lang="en-US" dirty="0" smtClean="0"/>
              <a:t> century, followed by a further 11 movements in the final third of the 20</a:t>
            </a:r>
            <a:r>
              <a:rPr lang="en-US" baseline="30000" dirty="0" smtClean="0"/>
              <a:t>th</a:t>
            </a:r>
            <a:r>
              <a:rPr lang="en-US" dirty="0" smtClean="0"/>
              <a:t> century. However, in just the first 13 years of the 21</a:t>
            </a:r>
            <a:r>
              <a:rPr lang="en-US" baseline="30000" dirty="0" smtClean="0"/>
              <a:t>st</a:t>
            </a:r>
            <a:r>
              <a:rPr lang="en-US" dirty="0" smtClean="0"/>
              <a:t> century, we have already seen an additional 69 Muslim movements to Christ. </a:t>
            </a:r>
          </a:p>
          <a:p>
            <a:endParaRPr lang="en-US" dirty="0"/>
          </a:p>
          <a:p>
            <a:r>
              <a:rPr lang="en-US" dirty="0" smtClean="0"/>
              <a:t>We are indeed living in the midst of the greatest turning of Muslims to Christ </a:t>
            </a:r>
            <a:r>
              <a:rPr lang="en-US" smtClean="0"/>
              <a:t>in history.</a:t>
            </a:r>
            <a:endParaRPr lang="en-US"/>
          </a:p>
        </p:txBody>
      </p:sp>
      <p:sp>
        <p:nvSpPr>
          <p:cNvPr id="4" name="Slide Number Placeholder 3"/>
          <p:cNvSpPr>
            <a:spLocks noGrp="1"/>
          </p:cNvSpPr>
          <p:nvPr>
            <p:ph type="sldNum" sz="quarter" idx="10"/>
          </p:nvPr>
        </p:nvSpPr>
        <p:spPr/>
        <p:txBody>
          <a:bodyPr/>
          <a:lstStyle/>
          <a:p>
            <a:fld id="{3904E7F9-D982-9544-BA54-69318524B342}" type="slidenum">
              <a:rPr lang="en-US" smtClean="0"/>
              <a:t>3</a:t>
            </a:fld>
            <a:endParaRPr lang="en-US"/>
          </a:p>
        </p:txBody>
      </p:sp>
    </p:spTree>
    <p:extLst>
      <p:ext uri="{BB962C8B-B14F-4D97-AF65-F5344CB8AC3E}">
        <p14:creationId xmlns:p14="http://schemas.microsoft.com/office/powerpoint/2010/main" val="295343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two and a half thousand years ago, speaking through the prophet Habakkuk, God instructed His people to look to the nations, literally the </a:t>
            </a:r>
            <a:r>
              <a:rPr lang="en-US" i="1" dirty="0" smtClean="0"/>
              <a:t>goy</a:t>
            </a:r>
            <a:r>
              <a:rPr lang="en-US" dirty="0" smtClean="0"/>
              <a:t>, or people groups, of the world, among whom He said he would do something amazing, so amazing, in fact, that they would not believe it, even if they were told.</a:t>
            </a:r>
          </a:p>
          <a:p>
            <a:endParaRPr lang="en-US" dirty="0"/>
          </a:p>
          <a:p>
            <a:r>
              <a:rPr lang="en-US" dirty="0" smtClean="0"/>
              <a:t>Many of God’s people see this prophecy as occurring today. God </a:t>
            </a:r>
            <a:r>
              <a:rPr lang="en-US" i="1" dirty="0" smtClean="0"/>
              <a:t>is</a:t>
            </a:r>
            <a:r>
              <a:rPr lang="en-US" dirty="0" smtClean="0"/>
              <a:t> doing something amazing among the nations of the earth, something that challenges our ability to grasp.</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4</a:t>
            </a:fld>
            <a:endParaRPr lang="en-US"/>
          </a:p>
        </p:txBody>
      </p:sp>
    </p:spTree>
    <p:extLst>
      <p:ext uri="{BB962C8B-B14F-4D97-AF65-F5344CB8AC3E}">
        <p14:creationId xmlns:p14="http://schemas.microsoft.com/office/powerpoint/2010/main" val="315789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further explanation of each Barrier, see </a:t>
            </a:r>
            <a:r>
              <a:rPr lang="en-US" i="1" dirty="0" smtClean="0"/>
              <a:t>A Wind in the House of Islam</a:t>
            </a:r>
            <a:r>
              <a:rPr lang="en-US" dirty="0" smtClean="0"/>
              <a:t> (Monument, CO: WIGTake Resources, 2014).</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6</a:t>
            </a:fld>
            <a:endParaRPr lang="en-US"/>
          </a:p>
        </p:txBody>
      </p:sp>
    </p:spTree>
    <p:extLst>
      <p:ext uri="{BB962C8B-B14F-4D97-AF65-F5344CB8AC3E}">
        <p14:creationId xmlns:p14="http://schemas.microsoft.com/office/powerpoint/2010/main" val="919720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4" y="4379913"/>
            <a:ext cx="5740789" cy="4148137"/>
          </a:xfrm>
        </p:spPr>
        <p:txBody>
          <a:bodyPr/>
          <a:lstStyle/>
          <a:p>
            <a:r>
              <a:rPr lang="en-US" sz="1150" i="1" dirty="0" smtClean="0"/>
              <a:t>A Wind in the House of Islam</a:t>
            </a:r>
            <a:r>
              <a:rPr lang="en-US" sz="1150" dirty="0" smtClean="0"/>
              <a:t> is the result of more than a thousand interviews from Muslim-background believers, each one a part of the movements that are taking place from West Africa to Indo-Malaysia. Listening to these stories have allowed us to identify bridges that God is using to draw Muslims to Christ throughout the House of Islam.</a:t>
            </a:r>
          </a:p>
          <a:p>
            <a:endParaRPr lang="en-US" sz="1150" dirty="0"/>
          </a:p>
          <a:p>
            <a:r>
              <a:rPr lang="en-US" sz="1150" dirty="0" smtClean="0"/>
              <a:t>Here are 10 bridges that God is using to foster movements of Muslims to Christ today:</a:t>
            </a:r>
          </a:p>
          <a:p>
            <a:endParaRPr lang="en-US" sz="1150" dirty="0"/>
          </a:p>
          <a:p>
            <a:pPr marL="228600" indent="-228600"/>
            <a:r>
              <a:rPr lang="en-US" sz="1150" dirty="0" smtClean="0"/>
              <a:t>1.	Faith – believing that God desires Muslims’ salvation, and acting on that belief.</a:t>
            </a:r>
          </a:p>
          <a:p>
            <a:pPr marL="228600" indent="-228600"/>
            <a:r>
              <a:rPr lang="en-US" sz="1150" dirty="0" smtClean="0"/>
              <a:t>2.	Prayer – the invisible force that tears down strongholds and unleashes the power of God.</a:t>
            </a:r>
          </a:p>
          <a:p>
            <a:pPr marL="228600" indent="-228600"/>
            <a:r>
              <a:rPr lang="en-US" sz="1150" dirty="0" smtClean="0"/>
              <a:t>3.	Scripture – only as the word of God is translated into the heart languages of Muslims are they able to hear and respond to the gospel.  Much remains to be done!</a:t>
            </a:r>
          </a:p>
          <a:p>
            <a:pPr marL="228600" indent="-228600"/>
            <a:r>
              <a:rPr lang="en-US" sz="1150" dirty="0" smtClean="0"/>
              <a:t>4.	Holy Spirit – dreams, visions, conviction of lostness, answered prayers. Could it be that the Spirit has been at work for centuries, but we’re just now around to hear about it?</a:t>
            </a:r>
          </a:p>
          <a:p>
            <a:pPr marL="228600" indent="-228600"/>
            <a:r>
              <a:rPr lang="en-US" sz="1150" dirty="0" smtClean="0"/>
              <a:t>5.	Faithful witness – Missionaries, historic Christian communities, giants who preceded us have been attested to in many testimonies of today’s Muslim-background movements.</a:t>
            </a:r>
          </a:p>
          <a:p>
            <a:pPr marL="228600" indent="-228600"/>
            <a:r>
              <a:rPr lang="en-US" sz="1150" dirty="0" smtClean="0"/>
              <a:t>6.	Learning from the Body of Christ – as breakthroughs take place, effective patterns of witness are being shared. Many movements today trace to lessons first learned by others.</a:t>
            </a:r>
          </a:p>
          <a:p>
            <a:pPr marL="228600" indent="-228600"/>
            <a:r>
              <a:rPr lang="en-US" sz="1150" dirty="0" smtClean="0"/>
              <a:t>7.	Effective communication – contextualized gospel witness is allowing Muslims to hear and understand the gospel’s message and its implications for them.</a:t>
            </a:r>
          </a:p>
          <a:p>
            <a:pPr marL="228600" indent="-228600"/>
            <a:r>
              <a:rPr lang="en-US" sz="1150" dirty="0" smtClean="0"/>
              <a:t>8.	Discovery – As Muslims discover for themselves who Jesus is, they are drawn to Him.</a:t>
            </a:r>
          </a:p>
          <a:p>
            <a:pPr marL="228600" indent="-228600"/>
            <a:r>
              <a:rPr lang="en-US" sz="1150" dirty="0" smtClean="0"/>
              <a:t>9.	Islam itself – Islam contains the seeds of its own destruction.</a:t>
            </a:r>
          </a:p>
          <a:p>
            <a:pPr marL="228600" indent="-228600"/>
            <a:r>
              <a:rPr lang="en-US" sz="1150" dirty="0" smtClean="0"/>
              <a:t>10. Indigenization – These movements are not foreign controlled. They are intensely owned by the Muslim-background believers who continue to pay a price for their faith in Christ.</a:t>
            </a:r>
          </a:p>
        </p:txBody>
      </p:sp>
      <p:sp>
        <p:nvSpPr>
          <p:cNvPr id="4" name="Slide Number Placeholder 3"/>
          <p:cNvSpPr>
            <a:spLocks noGrp="1"/>
          </p:cNvSpPr>
          <p:nvPr>
            <p:ph type="sldNum" sz="quarter" idx="10"/>
          </p:nvPr>
        </p:nvSpPr>
        <p:spPr/>
        <p:txBody>
          <a:bodyPr/>
          <a:lstStyle/>
          <a:p>
            <a:fld id="{3904E7F9-D982-9544-BA54-69318524B342}" type="slidenum">
              <a:rPr lang="en-US" smtClean="0"/>
              <a:t>7</a:t>
            </a:fld>
            <a:endParaRPr lang="en-US"/>
          </a:p>
        </p:txBody>
      </p:sp>
    </p:spTree>
    <p:extLst>
      <p:ext uri="{BB962C8B-B14F-4D97-AF65-F5344CB8AC3E}">
        <p14:creationId xmlns:p14="http://schemas.microsoft.com/office/powerpoint/2010/main" val="3584284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satisfy yourself to be a spectator in the greatest turning of Muslims to Christ in history. Sadly, most Christians only see Muslims as a threat, as the enemy of God’s Kingdom. They don’t realize that God loves Muslims too, and wants to see their salvation.</a:t>
            </a:r>
          </a:p>
          <a:p>
            <a:endParaRPr lang="en-US" dirty="0"/>
          </a:p>
          <a:p>
            <a:r>
              <a:rPr lang="en-US" dirty="0" smtClean="0"/>
              <a:t>Learn more about God’s amazing work in the Muslim world, read about the stories of thousands of Muslims who are saying yes to Christ and finding forgiveness, salvation and new life in Him. Spread the word: </a:t>
            </a:r>
            <a:r>
              <a:rPr lang="en-US" i="1" dirty="0" smtClean="0"/>
              <a:t>there is a Wind blowing through the House of Islam!</a:t>
            </a:r>
            <a:endParaRPr lang="en-US" dirty="0"/>
          </a:p>
        </p:txBody>
      </p:sp>
      <p:sp>
        <p:nvSpPr>
          <p:cNvPr id="4" name="Slide Number Placeholder 3"/>
          <p:cNvSpPr>
            <a:spLocks noGrp="1"/>
          </p:cNvSpPr>
          <p:nvPr>
            <p:ph type="sldNum" sz="quarter" idx="10"/>
          </p:nvPr>
        </p:nvSpPr>
        <p:spPr/>
        <p:txBody>
          <a:bodyPr/>
          <a:lstStyle/>
          <a:p>
            <a:fld id="{3904E7F9-D982-9544-BA54-69318524B342}" type="slidenum">
              <a:rPr lang="en-US" smtClean="0"/>
              <a:t>8</a:t>
            </a:fld>
            <a:endParaRPr lang="en-US"/>
          </a:p>
        </p:txBody>
      </p:sp>
    </p:spTree>
    <p:extLst>
      <p:ext uri="{BB962C8B-B14F-4D97-AF65-F5344CB8AC3E}">
        <p14:creationId xmlns:p14="http://schemas.microsoft.com/office/powerpoint/2010/main" val="2563650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212227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656386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3867209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279523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DA654C-3641-F843-B0A2-032F871399E3}"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49963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DA654C-3641-F843-B0A2-032F871399E3}"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64500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DA654C-3641-F843-B0A2-032F871399E3}"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84148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DA654C-3641-F843-B0A2-032F871399E3}"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483216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DA654C-3641-F843-B0A2-032F871399E3}"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51847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A654C-3641-F843-B0A2-032F871399E3}"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177603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DA654C-3641-F843-B0A2-032F871399E3}"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84D6FE-A3EC-4B4A-92FE-9A646F6FD1F3}" type="slidenum">
              <a:rPr lang="en-US" smtClean="0"/>
              <a:t>‹#›</a:t>
            </a:fld>
            <a:endParaRPr lang="en-US"/>
          </a:p>
        </p:txBody>
      </p:sp>
    </p:spTree>
    <p:extLst>
      <p:ext uri="{BB962C8B-B14F-4D97-AF65-F5344CB8AC3E}">
        <p14:creationId xmlns:p14="http://schemas.microsoft.com/office/powerpoint/2010/main" val="905227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val="0"/>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A654C-3641-F843-B0A2-032F871399E3}" type="datetimeFigureOut">
              <a:rPr lang="en-US" smtClean="0"/>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4D6FE-A3EC-4B4A-92FE-9A646F6FD1F3}" type="slidenum">
              <a:rPr lang="en-US" smtClean="0"/>
              <a:t>‹#›</a:t>
            </a:fld>
            <a:endParaRPr lang="en-US"/>
          </a:p>
        </p:txBody>
      </p:sp>
    </p:spTree>
    <p:extLst>
      <p:ext uri="{BB962C8B-B14F-4D97-AF65-F5344CB8AC3E}">
        <p14:creationId xmlns:p14="http://schemas.microsoft.com/office/powerpoint/2010/main" val="1691972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8853" y="1107573"/>
            <a:ext cx="6759222" cy="2779889"/>
          </a:xfrm>
        </p:spPr>
        <p:txBody>
          <a:bodyPr>
            <a:noAutofit/>
          </a:bodyPr>
          <a:lstStyle/>
          <a:p>
            <a:r>
              <a:rPr lang="en-US" sz="5400" b="1" dirty="0" smtClean="0">
                <a:solidFill>
                  <a:srgbClr val="4B0F0C"/>
                </a:solidFill>
                <a:effectLst>
                  <a:outerShdw blurRad="50800" dist="38100" dir="2700000" algn="tl" rotWithShape="0">
                    <a:srgbClr val="000000">
                      <a:alpha val="43000"/>
                    </a:srgbClr>
                  </a:outerShdw>
                </a:effectLst>
                <a:latin typeface="Garamond"/>
                <a:cs typeface="Garamond"/>
              </a:rPr>
              <a:t>A Wind </a:t>
            </a:r>
            <a:br>
              <a:rPr lang="en-US" sz="5400" b="1" dirty="0" smtClean="0">
                <a:solidFill>
                  <a:srgbClr val="4B0F0C"/>
                </a:solidFill>
                <a:effectLst>
                  <a:outerShdw blurRad="50800" dist="38100" dir="2700000" algn="tl" rotWithShape="0">
                    <a:srgbClr val="000000">
                      <a:alpha val="43000"/>
                    </a:srgbClr>
                  </a:outerShdw>
                </a:effectLst>
                <a:latin typeface="Garamond"/>
                <a:cs typeface="Garamond"/>
              </a:rPr>
            </a:br>
            <a:r>
              <a:rPr lang="en-US" b="1" dirty="0" smtClean="0">
                <a:solidFill>
                  <a:srgbClr val="4B0F0C"/>
                </a:solidFill>
                <a:effectLst>
                  <a:outerShdw blurRad="50800" dist="38100" dir="2700000" algn="tl" rotWithShape="0">
                    <a:srgbClr val="000000">
                      <a:alpha val="43000"/>
                    </a:srgbClr>
                  </a:outerShdw>
                </a:effectLst>
                <a:latin typeface="Garamond"/>
                <a:cs typeface="Garamond"/>
              </a:rPr>
              <a:t>in the</a:t>
            </a:r>
            <a:r>
              <a:rPr lang="en-US" sz="5400" b="1" dirty="0" smtClean="0">
                <a:solidFill>
                  <a:srgbClr val="4B0F0C"/>
                </a:solidFill>
                <a:effectLst>
                  <a:outerShdw blurRad="50800" dist="38100" dir="2700000" algn="tl" rotWithShape="0">
                    <a:srgbClr val="000000">
                      <a:alpha val="43000"/>
                    </a:srgbClr>
                  </a:outerShdw>
                </a:effectLst>
                <a:latin typeface="Garamond"/>
                <a:cs typeface="Garamond"/>
              </a:rPr>
              <a:t> </a:t>
            </a:r>
            <a:br>
              <a:rPr lang="en-US" sz="5400" b="1" dirty="0" smtClean="0">
                <a:solidFill>
                  <a:srgbClr val="4B0F0C"/>
                </a:solidFill>
                <a:effectLst>
                  <a:outerShdw blurRad="50800" dist="38100" dir="2700000" algn="tl" rotWithShape="0">
                    <a:srgbClr val="000000">
                      <a:alpha val="43000"/>
                    </a:srgbClr>
                  </a:outerShdw>
                </a:effectLst>
                <a:latin typeface="Garamond"/>
                <a:cs typeface="Garamond"/>
              </a:rPr>
            </a:br>
            <a:r>
              <a:rPr lang="en-US" sz="5400" b="1" dirty="0" smtClean="0">
                <a:solidFill>
                  <a:srgbClr val="4B0F0C"/>
                </a:solidFill>
                <a:effectLst>
                  <a:outerShdw blurRad="50800" dist="38100" dir="2700000" algn="tl" rotWithShape="0">
                    <a:srgbClr val="000000">
                      <a:alpha val="43000"/>
                    </a:srgbClr>
                  </a:outerShdw>
                </a:effectLst>
                <a:latin typeface="Garamond"/>
                <a:cs typeface="Garamond"/>
              </a:rPr>
              <a:t>House of Islam</a:t>
            </a:r>
            <a:endParaRPr lang="en-US" sz="5400" b="1" dirty="0">
              <a:solidFill>
                <a:srgbClr val="4B0F0C"/>
              </a:solidFill>
              <a:effectLst>
                <a:outerShdw blurRad="50800" dist="38100" dir="2700000" algn="tl" rotWithShape="0">
                  <a:srgbClr val="000000">
                    <a:alpha val="43000"/>
                  </a:srgbClr>
                </a:outerShdw>
              </a:effectLst>
              <a:latin typeface="Garamond"/>
              <a:cs typeface="Garamond"/>
            </a:endParaRPr>
          </a:p>
        </p:txBody>
      </p:sp>
      <p:sp>
        <p:nvSpPr>
          <p:cNvPr id="3" name="Subtitle 2"/>
          <p:cNvSpPr>
            <a:spLocks noGrp="1"/>
          </p:cNvSpPr>
          <p:nvPr>
            <p:ph type="subTitle" idx="1"/>
          </p:nvPr>
        </p:nvSpPr>
        <p:spPr>
          <a:xfrm>
            <a:off x="3042129" y="6021550"/>
            <a:ext cx="4460631" cy="602962"/>
          </a:xfrm>
        </p:spPr>
        <p:txBody>
          <a:bodyPr>
            <a:normAutofit/>
          </a:bodyPr>
          <a:lstStyle/>
          <a:p>
            <a:pPr algn="l"/>
            <a:r>
              <a:rPr lang="en-US" sz="2000" dirty="0" smtClean="0">
                <a:solidFill>
                  <a:srgbClr val="340A14"/>
                </a:solidFill>
                <a:effectLst>
                  <a:outerShdw blurRad="50800" dist="38100" dir="2700000" algn="tl" rotWithShape="0">
                    <a:srgbClr val="000000">
                      <a:alpha val="43000"/>
                    </a:srgbClr>
                  </a:outerShdw>
                </a:effectLst>
                <a:latin typeface="Garamond"/>
                <a:cs typeface="Garamond"/>
              </a:rPr>
              <a:t>From the new book by David Garrison.</a:t>
            </a:r>
            <a:endParaRPr lang="en-US" sz="4000" dirty="0">
              <a:solidFill>
                <a:srgbClr val="340A14"/>
              </a:solidFill>
              <a:effectLst>
                <a:outerShdw blurRad="50800" dist="38100" dir="2700000" algn="tl" rotWithShape="0">
                  <a:srgbClr val="000000">
                    <a:alpha val="43000"/>
                  </a:srgbClr>
                </a:outerShdw>
              </a:effectLst>
              <a:latin typeface="Garamond"/>
              <a:cs typeface="Garamond"/>
            </a:endParaRPr>
          </a:p>
        </p:txBody>
      </p:sp>
      <p:grpSp>
        <p:nvGrpSpPr>
          <p:cNvPr id="7" name="Group 6"/>
          <p:cNvGrpSpPr/>
          <p:nvPr/>
        </p:nvGrpSpPr>
        <p:grpSpPr>
          <a:xfrm>
            <a:off x="0" y="6618286"/>
            <a:ext cx="9227940" cy="247018"/>
            <a:chOff x="0" y="6618286"/>
            <a:chExt cx="9227940" cy="247018"/>
          </a:xfrm>
        </p:grpSpPr>
        <p:sp>
          <p:nvSpPr>
            <p:cNvPr id="4" name="TextBox 3"/>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5" name="TextBox 4"/>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70" y="1107573"/>
            <a:ext cx="3179129" cy="4971613"/>
          </a:xfrm>
          <a:prstGeom prst="rect">
            <a:avLst/>
          </a:prstGeom>
          <a:effectLst>
            <a:softEdge rad="50800"/>
          </a:effectLst>
        </p:spPr>
      </p:pic>
      <p:sp>
        <p:nvSpPr>
          <p:cNvPr id="9" name="TextBox 8"/>
          <p:cNvSpPr txBox="1"/>
          <p:nvPr/>
        </p:nvSpPr>
        <p:spPr>
          <a:xfrm>
            <a:off x="2124969" y="3522704"/>
            <a:ext cx="5377791" cy="830997"/>
          </a:xfrm>
          <a:prstGeom prst="rect">
            <a:avLst/>
          </a:prstGeom>
          <a:noFill/>
        </p:spPr>
        <p:txBody>
          <a:bodyPr wrap="square" rtlCol="0">
            <a:spAutoFit/>
          </a:bodyPr>
          <a:lstStyle/>
          <a:p>
            <a:pPr algn="ctr"/>
            <a:endParaRPr lang="en-US" sz="4800" b="1" spc="300" dirty="0">
              <a:solidFill>
                <a:srgbClr val="450E0B"/>
              </a:solidFill>
              <a:effectLst>
                <a:outerShdw blurRad="38100" dist="38100" dir="2700000" algn="tl">
                  <a:srgbClr val="000000">
                    <a:alpha val="43137"/>
                  </a:srgbClr>
                </a:outerShdw>
              </a:effectLst>
              <a:latin typeface="American Typewriter"/>
              <a:cs typeface="American Typewriter"/>
            </a:endParaRPr>
          </a:p>
        </p:txBody>
      </p:sp>
      <p:sp>
        <p:nvSpPr>
          <p:cNvPr id="6" name="TextBox 5"/>
          <p:cNvSpPr txBox="1"/>
          <p:nvPr/>
        </p:nvSpPr>
        <p:spPr>
          <a:xfrm>
            <a:off x="3959412" y="4228353"/>
            <a:ext cx="3974353" cy="1493999"/>
          </a:xfrm>
          <a:prstGeom prst="rect">
            <a:avLst/>
          </a:prstGeom>
          <a:noFill/>
        </p:spPr>
        <p:txBody>
          <a:bodyPr wrap="square" rtlCol="0">
            <a:spAutoFit/>
          </a:bodyPr>
          <a:lstStyle/>
          <a:p>
            <a:pPr algn="ctr">
              <a:lnSpc>
                <a:spcPts val="3660"/>
              </a:lnSpc>
            </a:pPr>
            <a:r>
              <a:rPr lang="en-US" sz="2800" b="1" dirty="0" smtClean="0">
                <a:solidFill>
                  <a:srgbClr val="4B0F0C"/>
                </a:solidFill>
                <a:latin typeface="Cambria"/>
                <a:cs typeface="Cambria"/>
              </a:rPr>
              <a:t>Bridges and Barriers </a:t>
            </a:r>
          </a:p>
          <a:p>
            <a:pPr algn="ctr">
              <a:lnSpc>
                <a:spcPts val="3660"/>
              </a:lnSpc>
            </a:pPr>
            <a:r>
              <a:rPr lang="en-US" sz="2800" b="1" dirty="0" smtClean="0">
                <a:solidFill>
                  <a:srgbClr val="4B0F0C"/>
                </a:solidFill>
                <a:latin typeface="Cambria"/>
                <a:cs typeface="Cambria"/>
              </a:rPr>
              <a:t>to Muslim Movements </a:t>
            </a:r>
          </a:p>
          <a:p>
            <a:pPr algn="ctr">
              <a:lnSpc>
                <a:spcPts val="3660"/>
              </a:lnSpc>
            </a:pPr>
            <a:r>
              <a:rPr lang="en-US" sz="2800" b="1" dirty="0" smtClean="0">
                <a:solidFill>
                  <a:srgbClr val="4B0F0C"/>
                </a:solidFill>
                <a:latin typeface="Cambria"/>
                <a:cs typeface="Cambria"/>
              </a:rPr>
              <a:t>to Christ</a:t>
            </a:r>
            <a:endParaRPr lang="en-US" sz="2800" b="1" dirty="0">
              <a:solidFill>
                <a:srgbClr val="4B0F0C"/>
              </a:solidFill>
              <a:latin typeface="Cambria"/>
              <a:cs typeface="Cambria"/>
            </a:endParaRPr>
          </a:p>
        </p:txBody>
      </p:sp>
    </p:spTree>
    <p:extLst>
      <p:ext uri="{BB962C8B-B14F-4D97-AF65-F5344CB8AC3E}">
        <p14:creationId xmlns:p14="http://schemas.microsoft.com/office/powerpoint/2010/main" val="42358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10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1000"/>
                                        <p:tgtEl>
                                          <p:spTgt spid="8"/>
                                        </p:tgtEl>
                                      </p:cBhvr>
                                    </p:animEffect>
                                  </p:childTnLst>
                                </p:cTn>
                              </p:par>
                              <p:par>
                                <p:cTn id="16" presetID="9" presetClass="entr" presetSubtype="0" fill="hold" grpId="0" nodeType="withEffect" nodePh="1">
                                  <p:stCondLst>
                                    <p:cond delay="0"/>
                                  </p:stCondLst>
                                  <p:endCondLst>
                                    <p:cond evt="begin" delay="0">
                                      <p:tn val="16"/>
                                    </p:cond>
                                  </p:end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1000"/>
                                        <p:tgtEl>
                                          <p:spTgt spid="9"/>
                                        </p:tgtEl>
                                      </p:cBhvr>
                                    </p:animEffect>
                                  </p:childTnLst>
                                </p:cTn>
                              </p:par>
                            </p:childTnLst>
                          </p:cTn>
                        </p:par>
                        <p:par>
                          <p:cTn id="19" fill="hold">
                            <p:stCondLst>
                              <p:cond delay="1000"/>
                            </p:stCondLst>
                            <p:childTnLst>
                              <p:par>
                                <p:cTn id="20" presetID="9" presetClass="entr" presetSubtype="0" fill="hold"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1000"/>
                                        <p:tgtEl>
                                          <p:spTgt spid="6">
                                            <p:txEl>
                                              <p:pRg st="0" end="0"/>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dissolve">
                                      <p:cBhvr>
                                        <p:cTn id="25" dur="1000"/>
                                        <p:tgtEl>
                                          <p:spTgt spid="6">
                                            <p:txEl>
                                              <p:pRg st="1" end="1"/>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dissolve">
                                      <p:cBhvr>
                                        <p:cTn id="28"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239"/>
            <a:ext cx="7772400" cy="849924"/>
          </a:xfrm>
        </p:spPr>
        <p:txBody>
          <a:bodyPr>
            <a:noAutofit/>
          </a:bodyPr>
          <a:lstStyle/>
          <a:p>
            <a:pPr>
              <a:lnSpc>
                <a:spcPct val="120000"/>
              </a:lnSpc>
            </a:pPr>
            <a:r>
              <a:rPr lang="en-US" sz="3600" b="1" dirty="0" smtClean="0">
                <a:solidFill>
                  <a:srgbClr val="340A14"/>
                </a:solidFill>
                <a:effectLst>
                  <a:outerShdw blurRad="50800" dist="38100" dir="2700000" algn="tl" rotWithShape="0">
                    <a:srgbClr val="000000">
                      <a:alpha val="43000"/>
                    </a:srgbClr>
                  </a:outerShdw>
                </a:effectLst>
                <a:latin typeface="Garamond"/>
                <a:cs typeface="Garamond"/>
              </a:rPr>
              <a:t>Nine Rooms in the House of Islam</a:t>
            </a:r>
            <a:endParaRPr lang="en-US" sz="3600" b="1" dirty="0">
              <a:solidFill>
                <a:srgbClr val="340A14"/>
              </a:solidFill>
              <a:effectLst>
                <a:outerShdw blurRad="50800" dist="38100" dir="2700000" algn="tl" rotWithShape="0">
                  <a:srgbClr val="000000">
                    <a:alpha val="43000"/>
                  </a:srgbClr>
                </a:outerShdw>
              </a:effectLst>
              <a:latin typeface="Garamond"/>
              <a:cs typeface="Garamond"/>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Content Placeholder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88309" y="1227138"/>
            <a:ext cx="8584336" cy="5421685"/>
          </a:xfrm>
          <a:prstGeom prst="rect">
            <a:avLst/>
          </a:prstGeom>
          <a:effectLst>
            <a:outerShdw blurRad="50800" dist="63500" dir="8400000" algn="tl" rotWithShape="0">
              <a:srgbClr val="000000">
                <a:alpha val="43000"/>
              </a:srgbClr>
            </a:outerShdw>
          </a:effectLst>
        </p:spPr>
      </p:pic>
      <p:sp>
        <p:nvSpPr>
          <p:cNvPr id="3" name="TextBox 2"/>
          <p:cNvSpPr txBox="1"/>
          <p:nvPr/>
        </p:nvSpPr>
        <p:spPr>
          <a:xfrm>
            <a:off x="1036478" y="3474160"/>
            <a:ext cx="1051076" cy="307777"/>
          </a:xfrm>
          <a:prstGeom prst="rect">
            <a:avLst/>
          </a:prstGeom>
          <a:noFill/>
        </p:spPr>
        <p:txBody>
          <a:bodyPr wrap="square" rtlCol="0">
            <a:spAutoFit/>
          </a:bodyPr>
          <a:lstStyle/>
          <a:p>
            <a:r>
              <a:rPr lang="en-US" sz="1400" b="1" dirty="0">
                <a:solidFill>
                  <a:srgbClr val="FFFFFF"/>
                </a:solidFill>
                <a:effectLst>
                  <a:outerShdw blurRad="38100" dist="50800" dir="2700000" algn="tl">
                    <a:srgbClr val="000000">
                      <a:alpha val="60000"/>
                    </a:srgbClr>
                  </a:outerShdw>
                </a:effectLst>
              </a:rPr>
              <a:t>West Africa</a:t>
            </a:r>
          </a:p>
        </p:txBody>
      </p:sp>
      <p:sp>
        <p:nvSpPr>
          <p:cNvPr id="7" name="Rectangle 6"/>
          <p:cNvSpPr/>
          <p:nvPr/>
        </p:nvSpPr>
        <p:spPr>
          <a:xfrm>
            <a:off x="923770" y="2769921"/>
            <a:ext cx="1165065" cy="323165"/>
          </a:xfrm>
          <a:prstGeom prst="rect">
            <a:avLst/>
          </a:prstGeom>
        </p:spPr>
        <p:txBody>
          <a:bodyPr wrap="none">
            <a:spAutoFit/>
          </a:bodyPr>
          <a:lstStyle/>
          <a:p>
            <a:r>
              <a:rPr lang="en-US" sz="1500" b="1" dirty="0">
                <a:solidFill>
                  <a:srgbClr val="FFFFFF"/>
                </a:solidFill>
                <a:effectLst>
                  <a:outerShdw blurRad="38100" dist="50800" dir="2700000" algn="tl">
                    <a:srgbClr val="000000">
                      <a:alpha val="60000"/>
                    </a:srgbClr>
                  </a:outerShdw>
                </a:effectLst>
              </a:rPr>
              <a:t>North Africa</a:t>
            </a:r>
          </a:p>
        </p:txBody>
      </p:sp>
      <p:sp>
        <p:nvSpPr>
          <p:cNvPr id="10" name="Rectangle 9"/>
          <p:cNvSpPr/>
          <p:nvPr/>
        </p:nvSpPr>
        <p:spPr>
          <a:xfrm>
            <a:off x="2575531" y="2753779"/>
            <a:ext cx="1107996" cy="323165"/>
          </a:xfrm>
          <a:prstGeom prst="rect">
            <a:avLst/>
          </a:prstGeom>
        </p:spPr>
        <p:txBody>
          <a:bodyPr wrap="none">
            <a:spAutoFit/>
          </a:bodyPr>
          <a:lstStyle/>
          <a:p>
            <a:r>
              <a:rPr lang="en-US" sz="1500" b="1" dirty="0">
                <a:solidFill>
                  <a:srgbClr val="FFFFFF"/>
                </a:solidFill>
                <a:effectLst>
                  <a:outerShdw blurRad="38100" dist="50800" dir="2700000" algn="tl">
                    <a:srgbClr val="000000">
                      <a:alpha val="60000"/>
                    </a:srgbClr>
                  </a:outerShdw>
                </a:effectLst>
              </a:rPr>
              <a:t>Arab World</a:t>
            </a:r>
          </a:p>
        </p:txBody>
      </p:sp>
      <p:sp>
        <p:nvSpPr>
          <p:cNvPr id="11" name="Rectangle 10"/>
          <p:cNvSpPr/>
          <p:nvPr/>
        </p:nvSpPr>
        <p:spPr>
          <a:xfrm>
            <a:off x="3575061" y="2446756"/>
            <a:ext cx="7744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Persian </a:t>
            </a:r>
          </a:p>
          <a:p>
            <a:r>
              <a:rPr lang="en-US" sz="1500" b="1" dirty="0" smtClean="0">
                <a:solidFill>
                  <a:srgbClr val="FFFFFF"/>
                </a:solidFill>
                <a:effectLst>
                  <a:outerShdw blurRad="38100" dist="50800" dir="2700000" algn="tl">
                    <a:srgbClr val="000000">
                      <a:alpha val="60000"/>
                    </a:srgbClr>
                  </a:outerShdw>
                </a:effectLst>
              </a:rPr>
              <a:t>World</a:t>
            </a:r>
            <a:endParaRPr lang="en-US" sz="1500" dirty="0"/>
          </a:p>
        </p:txBody>
      </p:sp>
      <p:sp>
        <p:nvSpPr>
          <p:cNvPr id="12" name="Rectangle 11"/>
          <p:cNvSpPr/>
          <p:nvPr/>
        </p:nvSpPr>
        <p:spPr>
          <a:xfrm>
            <a:off x="3778583" y="1886784"/>
            <a:ext cx="982285" cy="323165"/>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Turkestan</a:t>
            </a:r>
            <a:endParaRPr lang="en-US" sz="1500" b="1" dirty="0">
              <a:solidFill>
                <a:srgbClr val="FFFFFF"/>
              </a:solidFill>
              <a:effectLst>
                <a:outerShdw blurRad="38100" dist="50800" dir="2700000" algn="tl">
                  <a:srgbClr val="000000">
                    <a:alpha val="60000"/>
                  </a:srgbClr>
                </a:outerShdw>
              </a:effectLst>
            </a:endParaRPr>
          </a:p>
        </p:txBody>
      </p:sp>
      <p:sp>
        <p:nvSpPr>
          <p:cNvPr id="13" name="Rectangle 12"/>
          <p:cNvSpPr/>
          <p:nvPr/>
        </p:nvSpPr>
        <p:spPr>
          <a:xfrm>
            <a:off x="4245619" y="2522946"/>
            <a:ext cx="10311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Western</a:t>
            </a:r>
          </a:p>
          <a:p>
            <a:r>
              <a:rPr lang="en-US" sz="1500" b="1" dirty="0" smtClean="0">
                <a:solidFill>
                  <a:srgbClr val="FFFFFF"/>
                </a:solidFill>
                <a:effectLst>
                  <a:outerShdw blurRad="38100" dist="50800" dir="2700000" algn="tl">
                    <a:srgbClr val="000000">
                      <a:alpha val="60000"/>
                    </a:srgbClr>
                  </a:outerShdw>
                </a:effectLst>
              </a:rPr>
              <a:t>South Asia</a:t>
            </a:r>
            <a:endParaRPr lang="en-US" sz="1500" dirty="0"/>
          </a:p>
        </p:txBody>
      </p:sp>
      <p:sp>
        <p:nvSpPr>
          <p:cNvPr id="14" name="Rectangle 13"/>
          <p:cNvSpPr/>
          <p:nvPr/>
        </p:nvSpPr>
        <p:spPr>
          <a:xfrm>
            <a:off x="4923547" y="2996502"/>
            <a:ext cx="1031127" cy="553998"/>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Eastern</a:t>
            </a:r>
          </a:p>
          <a:p>
            <a:r>
              <a:rPr lang="en-US" sz="1500" b="1" dirty="0" smtClean="0">
                <a:solidFill>
                  <a:srgbClr val="FFFFFF"/>
                </a:solidFill>
                <a:effectLst>
                  <a:outerShdw blurRad="38100" dist="50800" dir="2700000" algn="tl">
                    <a:srgbClr val="000000">
                      <a:alpha val="60000"/>
                    </a:srgbClr>
                  </a:outerShdw>
                </a:effectLst>
              </a:rPr>
              <a:t>South Asia</a:t>
            </a:r>
            <a:endParaRPr lang="en-US" sz="1500" dirty="0"/>
          </a:p>
        </p:txBody>
      </p:sp>
      <p:sp>
        <p:nvSpPr>
          <p:cNvPr id="15" name="Rectangle 14"/>
          <p:cNvSpPr/>
          <p:nvPr/>
        </p:nvSpPr>
        <p:spPr>
          <a:xfrm>
            <a:off x="5996637" y="4148501"/>
            <a:ext cx="1320043" cy="323165"/>
          </a:xfrm>
          <a:prstGeom prst="rect">
            <a:avLst/>
          </a:prstGeom>
        </p:spPr>
        <p:txBody>
          <a:bodyPr wrap="none">
            <a:spAutoFit/>
          </a:bodyPr>
          <a:lstStyle/>
          <a:p>
            <a:r>
              <a:rPr lang="en-US" sz="1500" b="1" dirty="0" smtClean="0">
                <a:solidFill>
                  <a:srgbClr val="FFFFFF"/>
                </a:solidFill>
                <a:effectLst>
                  <a:outerShdw blurRad="38100" dist="50800" dir="2700000" algn="tl">
                    <a:srgbClr val="000000">
                      <a:alpha val="60000"/>
                    </a:srgbClr>
                  </a:outerShdw>
                </a:effectLst>
              </a:rPr>
              <a:t>Indo-Malaysia</a:t>
            </a:r>
            <a:endParaRPr lang="en-US" sz="1500" b="1" dirty="0">
              <a:solidFill>
                <a:srgbClr val="FFFFFF"/>
              </a:solidFill>
              <a:effectLst>
                <a:outerShdw blurRad="38100" dist="50800" dir="2700000" algn="tl">
                  <a:srgbClr val="000000">
                    <a:alpha val="60000"/>
                  </a:srgbClr>
                </a:outerShdw>
              </a:effectLst>
            </a:endParaRPr>
          </a:p>
        </p:txBody>
      </p:sp>
      <p:sp>
        <p:nvSpPr>
          <p:cNvPr id="16" name="TextBox 15"/>
          <p:cNvSpPr txBox="1"/>
          <p:nvPr/>
        </p:nvSpPr>
        <p:spPr>
          <a:xfrm>
            <a:off x="2632451" y="3734265"/>
            <a:ext cx="1051076" cy="307777"/>
          </a:xfrm>
          <a:prstGeom prst="rect">
            <a:avLst/>
          </a:prstGeom>
          <a:noFill/>
        </p:spPr>
        <p:txBody>
          <a:bodyPr wrap="square" rtlCol="0">
            <a:spAutoFit/>
          </a:bodyPr>
          <a:lstStyle/>
          <a:p>
            <a:r>
              <a:rPr lang="en-US" sz="1400" b="1" dirty="0" smtClean="0">
                <a:solidFill>
                  <a:srgbClr val="FFFFFF"/>
                </a:solidFill>
                <a:effectLst>
                  <a:outerShdw blurRad="38100" dist="50800" dir="2700000" algn="tl">
                    <a:srgbClr val="000000">
                      <a:alpha val="60000"/>
                    </a:srgbClr>
                  </a:outerShdw>
                </a:effectLst>
              </a:rPr>
              <a:t>East Africa</a:t>
            </a:r>
            <a:endParaRPr lang="en-US" sz="1400" b="1" dirty="0">
              <a:solidFill>
                <a:srgbClr val="FFFFFF"/>
              </a:solidFill>
              <a:effectLst>
                <a:outerShdw blurRad="38100" dist="50800" dir="2700000" algn="tl">
                  <a:srgbClr val="000000">
                    <a:alpha val="60000"/>
                  </a:srgbClr>
                </a:outerShdw>
              </a:effectLst>
            </a:endParaRPr>
          </a:p>
        </p:txBody>
      </p:sp>
    </p:spTree>
    <p:extLst>
      <p:ext uri="{BB962C8B-B14F-4D97-AF65-F5344CB8AC3E}">
        <p14:creationId xmlns:p14="http://schemas.microsoft.com/office/powerpoint/2010/main" val="335120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9"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ssolv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dissolv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20"/>
            <a:ext cx="8229600" cy="1566331"/>
          </a:xfrm>
        </p:spPr>
        <p:txBody>
          <a:bodyPr/>
          <a:lstStyle/>
          <a:p>
            <a:r>
              <a:rPr lang="en-US" b="1" dirty="0" smtClean="0">
                <a:solidFill>
                  <a:srgbClr val="450E0B"/>
                </a:solidFill>
                <a:effectLst>
                  <a:outerShdw blurRad="38100" dist="38100" dir="2700000" algn="tl">
                    <a:srgbClr val="000000">
                      <a:alpha val="43137"/>
                    </a:srgbClr>
                  </a:outerShdw>
                </a:effectLst>
                <a:latin typeface="Cambria"/>
                <a:cs typeface="Cambria"/>
              </a:rPr>
              <a:t>Muslim Movements to Christ through the Centuries</a:t>
            </a:r>
            <a:endParaRPr lang="en-US" b="1" dirty="0">
              <a:solidFill>
                <a:srgbClr val="450E0B"/>
              </a:solidFill>
              <a:effectLst>
                <a:outerShdw blurRad="38100" dist="38100" dir="2700000" algn="tl">
                  <a:srgbClr val="000000">
                    <a:alpha val="43137"/>
                  </a:srgbClr>
                </a:outerShdw>
              </a:effectLst>
              <a:latin typeface="Cambria"/>
              <a:cs typeface="Cambria"/>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1426695"/>
              </p:ext>
            </p:extLst>
          </p:nvPr>
        </p:nvGraphicFramePr>
        <p:xfrm>
          <a:off x="0" y="352778"/>
          <a:ext cx="9496778" cy="61665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037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7" dur="500"/>
                                        <p:tgtEl>
                                          <p:spTgt spid="4">
                                            <p:graphicEl>
                                              <a:chart seriesIdx="0" categoryIdx="0" bldStep="ptIn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12" dur="500"/>
                                        <p:tgtEl>
                                          <p:spTgt spid="4">
                                            <p:graphicEl>
                                              <a:chart seriesIdx="0" categoryIdx="1"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17" dur="500"/>
                                        <p:tgtEl>
                                          <p:spTgt spid="4">
                                            <p:graphicEl>
                                              <a:chart seriesIdx="0" categoryIdx="2"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22" dur="500"/>
                                        <p:tgtEl>
                                          <p:spTgt spid="4">
                                            <p:graphicEl>
                                              <a:chart seriesIdx="0" categoryIdx="3"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27" dur="500"/>
                                        <p:tgtEl>
                                          <p:spTgt spid="4">
                                            <p:graphicEl>
                                              <a:chart seriesIdx="0" categoryIdx="4"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32" dur="500"/>
                                        <p:tgtEl>
                                          <p:spTgt spid="4">
                                            <p:graphicEl>
                                              <a:chart seriesIdx="0" categoryIdx="5"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37" dur="500"/>
                                        <p:tgtEl>
                                          <p:spTgt spid="4">
                                            <p:graphicEl>
                                              <a:chart seriesIdx="0" categoryIdx="6"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wipe(down)">
                                      <p:cBhvr>
                                        <p:cTn id="42" dur="500"/>
                                        <p:tgtEl>
                                          <p:spTgt spid="4">
                                            <p:graphicEl>
                                              <a:chart seriesIdx="0" categoryIdx="7"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wipe(down)">
                                      <p:cBhvr>
                                        <p:cTn id="47" dur="500"/>
                                        <p:tgtEl>
                                          <p:spTgt spid="4">
                                            <p:graphicEl>
                                              <a:chart seriesIdx="0" categoryIdx="8"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wipe(down)">
                                      <p:cBhvr>
                                        <p:cTn id="52" dur="500"/>
                                        <p:tgtEl>
                                          <p:spTgt spid="4">
                                            <p:graphicEl>
                                              <a:chart seriesIdx="0" categoryIdx="9"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graphicEl>
                                              <a:chart seriesIdx="0" categoryIdx="10" bldStep="ptInSeries"/>
                                            </p:graphicEl>
                                          </p:spTgt>
                                        </p:tgtEl>
                                        <p:attrNameLst>
                                          <p:attrName>style.visibility</p:attrName>
                                        </p:attrNameLst>
                                      </p:cBhvr>
                                      <p:to>
                                        <p:strVal val="visible"/>
                                      </p:to>
                                    </p:set>
                                    <p:animEffect transition="in" filter="wipe(down)">
                                      <p:cBhvr>
                                        <p:cTn id="57" dur="500"/>
                                        <p:tgtEl>
                                          <p:spTgt spid="4">
                                            <p:graphicEl>
                                              <a:chart seriesIdx="0" categoryIdx="10" bldStep="ptIn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
                                            <p:graphicEl>
                                              <a:chart seriesIdx="0" categoryIdx="11" bldStep="ptInSeries"/>
                                            </p:graphicEl>
                                          </p:spTgt>
                                        </p:tgtEl>
                                        <p:attrNameLst>
                                          <p:attrName>style.visibility</p:attrName>
                                        </p:attrNameLst>
                                      </p:cBhvr>
                                      <p:to>
                                        <p:strVal val="visible"/>
                                      </p:to>
                                    </p:set>
                                    <p:animEffect transition="in" filter="wipe(down)">
                                      <p:cBhvr>
                                        <p:cTn id="62" dur="500"/>
                                        <p:tgtEl>
                                          <p:spTgt spid="4">
                                            <p:graphicEl>
                                              <a:chart seriesIdx="0" categoryIdx="11" bldStep="ptInSeries"/>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
                                            <p:graphicEl>
                                              <a:chart seriesIdx="0" categoryIdx="12" bldStep="ptInSeries"/>
                                            </p:graphicEl>
                                          </p:spTgt>
                                        </p:tgtEl>
                                        <p:attrNameLst>
                                          <p:attrName>style.visibility</p:attrName>
                                        </p:attrNameLst>
                                      </p:cBhvr>
                                      <p:to>
                                        <p:strVal val="visible"/>
                                      </p:to>
                                    </p:set>
                                    <p:animEffect transition="in" filter="wipe(down)">
                                      <p:cBhvr>
                                        <p:cTn id="67" dur="500"/>
                                        <p:tgtEl>
                                          <p:spTgt spid="4">
                                            <p:graphicEl>
                                              <a:chart seriesIdx="0" categoryIdx="12" bldStep="ptInSeries"/>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
                                            <p:graphicEl>
                                              <a:chart seriesIdx="0" categoryIdx="13" bldStep="ptInSeries"/>
                                            </p:graphicEl>
                                          </p:spTgt>
                                        </p:tgtEl>
                                        <p:attrNameLst>
                                          <p:attrName>style.visibility</p:attrName>
                                        </p:attrNameLst>
                                      </p:cBhvr>
                                      <p:to>
                                        <p:strVal val="visible"/>
                                      </p:to>
                                    </p:set>
                                    <p:animEffect transition="in" filter="wipe(down)">
                                      <p:cBhvr>
                                        <p:cTn id="72" dur="500"/>
                                        <p:tgtEl>
                                          <p:spTgt spid="4">
                                            <p:graphicEl>
                                              <a:chart seriesIdx="0" categoryIdx="13" bldStep="ptInSeries"/>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
                                            <p:graphicEl>
                                              <a:chart seriesIdx="0" categoryIdx="14" bldStep="ptInSeries"/>
                                            </p:graphicEl>
                                          </p:spTgt>
                                        </p:tgtEl>
                                        <p:attrNameLst>
                                          <p:attrName>style.visibility</p:attrName>
                                        </p:attrNameLst>
                                      </p:cBhvr>
                                      <p:to>
                                        <p:strVal val="visible"/>
                                      </p:to>
                                    </p:set>
                                    <p:animEffect transition="in" filter="wipe(down)">
                                      <p:cBhvr>
                                        <p:cTn id="77" dur="500"/>
                                        <p:tgtEl>
                                          <p:spTgt spid="4">
                                            <p:graphicEl>
                                              <a:chart seriesIdx="0" categoryIdx="14" bldStep="ptInSeries"/>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
                                            <p:graphicEl>
                                              <a:chart seriesIdx="0" categoryIdx="15" bldStep="ptInSeries"/>
                                            </p:graphicEl>
                                          </p:spTgt>
                                        </p:tgtEl>
                                        <p:attrNameLst>
                                          <p:attrName>style.visibility</p:attrName>
                                        </p:attrNameLst>
                                      </p:cBhvr>
                                      <p:to>
                                        <p:strVal val="visible"/>
                                      </p:to>
                                    </p:set>
                                    <p:animEffect transition="in" filter="wipe(down)">
                                      <p:cBhvr>
                                        <p:cTn id="82" dur="500"/>
                                        <p:tgtEl>
                                          <p:spTgt spid="4">
                                            <p:graphicEl>
                                              <a:chart seriesIdx="0" categoryIdx="15"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01640"/>
            <a:ext cx="7772400" cy="1470025"/>
          </a:xfrm>
        </p:spPr>
        <p:txBody>
          <a:bodyPr>
            <a:noAutofit/>
          </a:bodyPr>
          <a:lstStyle/>
          <a:p>
            <a:pPr>
              <a:lnSpc>
                <a:spcPct val="120000"/>
              </a:lnSpc>
            </a:pPr>
            <a:r>
              <a:rPr lang="en-US" sz="5400" b="1" dirty="0" smtClean="0">
                <a:solidFill>
                  <a:srgbClr val="450E0B"/>
                </a:solidFill>
                <a:effectLst>
                  <a:outerShdw blurRad="38100" dist="38100" dir="2700000" algn="tl">
                    <a:srgbClr val="000000">
                      <a:alpha val="43137"/>
                    </a:srgbClr>
                  </a:outerShdw>
                </a:effectLst>
                <a:latin typeface="Garamond"/>
                <a:cs typeface="Garamond"/>
              </a:rPr>
              <a:t>A Fresh Look </a:t>
            </a:r>
            <a:br>
              <a:rPr lang="en-US" sz="5400" b="1" dirty="0" smtClean="0">
                <a:solidFill>
                  <a:srgbClr val="450E0B"/>
                </a:solidFill>
                <a:effectLst>
                  <a:outerShdw blurRad="38100" dist="38100" dir="2700000" algn="tl">
                    <a:srgbClr val="000000">
                      <a:alpha val="43137"/>
                    </a:srgbClr>
                  </a:outerShdw>
                </a:effectLst>
                <a:latin typeface="Garamond"/>
                <a:cs typeface="Garamond"/>
              </a:rPr>
            </a:br>
            <a:r>
              <a:rPr lang="en-US" sz="5400" b="1" dirty="0" smtClean="0">
                <a:solidFill>
                  <a:srgbClr val="450E0B"/>
                </a:solidFill>
                <a:effectLst>
                  <a:outerShdw blurRad="38100" dist="38100" dir="2700000" algn="tl">
                    <a:srgbClr val="000000">
                      <a:alpha val="43137"/>
                    </a:srgbClr>
                  </a:outerShdw>
                </a:effectLst>
                <a:latin typeface="Garamond"/>
                <a:cs typeface="Garamond"/>
              </a:rPr>
              <a:t>at the Muslim World</a:t>
            </a:r>
            <a:endParaRPr lang="en-US" sz="5400" b="1" dirty="0">
              <a:solidFill>
                <a:srgbClr val="450E0B"/>
              </a:solidFill>
              <a:effectLst>
                <a:outerShdw blurRad="38100" dist="38100" dir="2700000" algn="tl">
                  <a:srgbClr val="000000">
                    <a:alpha val="43137"/>
                  </a:srgbClr>
                </a:outerShdw>
              </a:effectLst>
              <a:latin typeface="Calibri"/>
              <a:cs typeface="Calibri"/>
            </a:endParaRPr>
          </a:p>
        </p:txBody>
      </p:sp>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Tree>
    <p:extLst>
      <p:ext uri="{BB962C8B-B14F-4D97-AF65-F5344CB8AC3E}">
        <p14:creationId xmlns:p14="http://schemas.microsoft.com/office/powerpoint/2010/main" val="389365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4B0F0C"/>
                </a:solidFill>
                <a:latin typeface="Cambria"/>
                <a:cs typeface="Cambria"/>
              </a:rPr>
              <a:t>The First Global Survey</a:t>
            </a:r>
            <a:endParaRPr lang="en-US" b="1" dirty="0">
              <a:solidFill>
                <a:srgbClr val="4B0F0C"/>
              </a:solidFill>
              <a:latin typeface="Cambria"/>
              <a:cs typeface="Cambria"/>
            </a:endParaRPr>
          </a:p>
        </p:txBody>
      </p:sp>
      <p:sp>
        <p:nvSpPr>
          <p:cNvPr id="5" name="Content Placeholder 4"/>
          <p:cNvSpPr>
            <a:spLocks noGrp="1"/>
          </p:cNvSpPr>
          <p:nvPr>
            <p:ph idx="1"/>
          </p:nvPr>
        </p:nvSpPr>
        <p:spPr/>
        <p:txBody>
          <a:bodyPr/>
          <a:lstStyle/>
          <a:p>
            <a:pPr>
              <a:spcAft>
                <a:spcPts val="1200"/>
              </a:spcAft>
            </a:pPr>
            <a:r>
              <a:rPr lang="en-US" dirty="0" smtClean="0">
                <a:solidFill>
                  <a:srgbClr val="4B0F0C"/>
                </a:solidFill>
                <a:latin typeface="Cambria"/>
                <a:cs typeface="Cambria"/>
              </a:rPr>
              <a:t>Quarter-million </a:t>
            </a:r>
            <a:r>
              <a:rPr lang="en-US" dirty="0" smtClean="0">
                <a:solidFill>
                  <a:srgbClr val="4B0F0C"/>
                </a:solidFill>
                <a:latin typeface="Cambria"/>
                <a:cs typeface="Cambria"/>
              </a:rPr>
              <a:t>miles</a:t>
            </a:r>
            <a:r>
              <a:rPr lang="zh-TW" altLang="en-US" dirty="0" smtClean="0">
                <a:solidFill>
                  <a:srgbClr val="4B0F0C"/>
                </a:solidFill>
                <a:latin typeface="Cambria"/>
                <a:cs typeface="Cambria"/>
              </a:rPr>
              <a:t> </a:t>
            </a:r>
            <a:r>
              <a:rPr lang="en-US" altLang="zh-TW" dirty="0" smtClean="0">
                <a:solidFill>
                  <a:srgbClr val="4B0F0C"/>
                </a:solidFill>
                <a:latin typeface="Cambria"/>
                <a:cs typeface="Cambria"/>
              </a:rPr>
              <a:t>(25</a:t>
            </a:r>
            <a:r>
              <a:rPr lang="zh-TW" altLang="en-US" dirty="0" smtClean="0">
                <a:solidFill>
                  <a:srgbClr val="4B0F0C"/>
                </a:solidFill>
                <a:latin typeface="Cambria"/>
                <a:cs typeface="Cambria"/>
              </a:rPr>
              <a:t>萬英里</a:t>
            </a:r>
            <a:r>
              <a:rPr lang="en-US" altLang="zh-TW" dirty="0" smtClean="0">
                <a:solidFill>
                  <a:srgbClr val="4B0F0C"/>
                </a:solidFill>
                <a:latin typeface="Cambria"/>
                <a:cs typeface="Cambria"/>
              </a:rPr>
              <a:t>)</a:t>
            </a:r>
            <a:endParaRPr lang="en-US" dirty="0" smtClean="0">
              <a:solidFill>
                <a:srgbClr val="4B0F0C"/>
              </a:solidFill>
              <a:latin typeface="Cambria"/>
              <a:cs typeface="Cambria"/>
            </a:endParaRPr>
          </a:p>
          <a:p>
            <a:pPr>
              <a:spcAft>
                <a:spcPts val="1200"/>
              </a:spcAft>
            </a:pPr>
            <a:r>
              <a:rPr lang="en-US" dirty="0" smtClean="0">
                <a:solidFill>
                  <a:srgbClr val="4B0F0C"/>
                </a:solidFill>
                <a:latin typeface="Cambria"/>
                <a:cs typeface="Cambria"/>
              </a:rPr>
              <a:t>44 “Movements” surveyed</a:t>
            </a:r>
          </a:p>
          <a:p>
            <a:pPr>
              <a:spcAft>
                <a:spcPts val="1200"/>
              </a:spcAft>
            </a:pPr>
            <a:r>
              <a:rPr lang="en-US" dirty="0" smtClean="0">
                <a:solidFill>
                  <a:srgbClr val="4B0F0C"/>
                </a:solidFill>
                <a:latin typeface="Cambria"/>
                <a:cs typeface="Cambria"/>
              </a:rPr>
              <a:t>More than 1,000 interviews</a:t>
            </a:r>
          </a:p>
          <a:p>
            <a:pPr>
              <a:spcAft>
                <a:spcPts val="1200"/>
              </a:spcAft>
            </a:pPr>
            <a:r>
              <a:rPr lang="en-US" dirty="0" smtClean="0">
                <a:solidFill>
                  <a:srgbClr val="4B0F0C"/>
                </a:solidFill>
                <a:latin typeface="Cambria"/>
                <a:cs typeface="Cambria"/>
              </a:rPr>
              <a:t>Core Question: What did God use to bring you to faith in Jesus Christ? Tell me your story.</a:t>
            </a:r>
            <a:endParaRPr lang="en-US" dirty="0">
              <a:solidFill>
                <a:srgbClr val="4B0F0C"/>
              </a:solidFill>
              <a:latin typeface="Cambria"/>
              <a:cs typeface="Cambria"/>
            </a:endParaRPr>
          </a:p>
        </p:txBody>
      </p:sp>
    </p:spTree>
    <p:extLst>
      <p:ext uri="{BB962C8B-B14F-4D97-AF65-F5344CB8AC3E}">
        <p14:creationId xmlns:p14="http://schemas.microsoft.com/office/powerpoint/2010/main" val="40662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3" name="TextBox 2"/>
          <p:cNvSpPr txBox="1"/>
          <p:nvPr/>
        </p:nvSpPr>
        <p:spPr>
          <a:xfrm>
            <a:off x="880684" y="1472464"/>
            <a:ext cx="7895326" cy="3970318"/>
          </a:xfrm>
          <a:prstGeom prst="rect">
            <a:avLst/>
          </a:prstGeom>
          <a:noFill/>
        </p:spPr>
        <p:txBody>
          <a:bodyPr wrap="square" rtlCol="0">
            <a:spAutoFit/>
          </a:bodyPr>
          <a:lstStyle/>
          <a:p>
            <a:pPr marL="461963" indent="-461963">
              <a:lnSpc>
                <a:spcPct val="140000"/>
              </a:lnSpc>
            </a:pPr>
            <a:r>
              <a:rPr lang="en-US" sz="3600" b="1" dirty="0" smtClean="0">
                <a:solidFill>
                  <a:srgbClr val="450E0B"/>
                </a:solidFill>
                <a:latin typeface="Constantia"/>
                <a:cs typeface="Constantia"/>
              </a:rPr>
              <a:t>1.	 </a:t>
            </a:r>
            <a:r>
              <a:rPr lang="en-US" sz="3600" b="1" dirty="0" smtClean="0">
                <a:solidFill>
                  <a:srgbClr val="450E0B"/>
                </a:solidFill>
                <a:latin typeface="Constantia"/>
                <a:cs typeface="Constantia"/>
              </a:rPr>
              <a:t>Contentious</a:t>
            </a:r>
            <a:r>
              <a:rPr lang="zh-TW" altLang="en-US" sz="3600" b="1" dirty="0" smtClean="0">
                <a:solidFill>
                  <a:srgbClr val="450E0B"/>
                </a:solidFill>
                <a:latin typeface="Constantia"/>
                <a:cs typeface="Constantia"/>
              </a:rPr>
              <a:t> </a:t>
            </a:r>
            <a:r>
              <a:rPr lang="en-US" altLang="zh-TW" sz="2800" b="1" dirty="0" smtClean="0">
                <a:solidFill>
                  <a:srgbClr val="450E0B"/>
                </a:solidFill>
                <a:latin typeface="Constantia"/>
                <a:cs typeface="Constantia"/>
              </a:rPr>
              <a:t>(</a:t>
            </a:r>
            <a:r>
              <a:rPr lang="zh-TW" altLang="en-US" sz="2800" b="1" dirty="0" smtClean="0">
                <a:solidFill>
                  <a:srgbClr val="450E0B"/>
                </a:solidFill>
                <a:latin typeface="Constantia"/>
                <a:cs typeface="Constantia"/>
              </a:rPr>
              <a:t>愛爭論的</a:t>
            </a:r>
            <a:r>
              <a:rPr lang="en-US" altLang="zh-TW" sz="2800" b="1" dirty="0" smtClean="0">
                <a:solidFill>
                  <a:srgbClr val="450E0B"/>
                </a:solidFill>
                <a:latin typeface="Constantia"/>
                <a:cs typeface="Constantia"/>
              </a:rPr>
              <a:t>)</a:t>
            </a:r>
            <a:r>
              <a:rPr lang="zh-TW" altLang="en-US" sz="2800" b="1" dirty="0">
                <a:solidFill>
                  <a:srgbClr val="450E0B"/>
                </a:solidFill>
                <a:latin typeface="Constantia"/>
                <a:cs typeface="Constantia"/>
              </a:rPr>
              <a:t> </a:t>
            </a:r>
            <a:r>
              <a:rPr lang="en-US" sz="3600" b="1" dirty="0" smtClean="0">
                <a:solidFill>
                  <a:srgbClr val="450E0B"/>
                </a:solidFill>
                <a:latin typeface="Constantia"/>
                <a:cs typeface="Constantia"/>
              </a:rPr>
              <a:t>Christians</a:t>
            </a:r>
            <a:endParaRPr lang="en-US" sz="3600" b="1" dirty="0" smtClean="0">
              <a:solidFill>
                <a:srgbClr val="450E0B"/>
              </a:solidFill>
              <a:latin typeface="Constantia"/>
              <a:cs typeface="Constantia"/>
            </a:endParaRPr>
          </a:p>
          <a:p>
            <a:pPr marL="461963" indent="-461963">
              <a:lnSpc>
                <a:spcPct val="140000"/>
              </a:lnSpc>
            </a:pPr>
            <a:r>
              <a:rPr lang="en-US" sz="3600" b="1" dirty="0" smtClean="0">
                <a:solidFill>
                  <a:srgbClr val="450E0B"/>
                </a:solidFill>
                <a:latin typeface="Constantia"/>
                <a:cs typeface="Constantia"/>
              </a:rPr>
              <a:t>2.	 Fear and Hatred</a:t>
            </a:r>
          </a:p>
          <a:p>
            <a:pPr marL="461963" indent="-461963">
              <a:lnSpc>
                <a:spcPct val="140000"/>
              </a:lnSpc>
            </a:pPr>
            <a:r>
              <a:rPr lang="en-US" sz="3600" b="1" dirty="0" smtClean="0">
                <a:solidFill>
                  <a:srgbClr val="450E0B"/>
                </a:solidFill>
                <a:latin typeface="Constantia"/>
                <a:cs typeface="Constantia"/>
              </a:rPr>
              <a:t>3.	</a:t>
            </a:r>
            <a:r>
              <a:rPr lang="en-US" sz="3600" b="1" dirty="0">
                <a:solidFill>
                  <a:srgbClr val="450E0B"/>
                </a:solidFill>
                <a:latin typeface="Constantia"/>
                <a:cs typeface="Constantia"/>
              </a:rPr>
              <a:t> </a:t>
            </a:r>
            <a:r>
              <a:rPr lang="en-US" sz="3600" b="1" dirty="0" smtClean="0">
                <a:solidFill>
                  <a:srgbClr val="450E0B"/>
                </a:solidFill>
                <a:latin typeface="Constantia"/>
                <a:cs typeface="Constantia"/>
              </a:rPr>
              <a:t>Imitating</a:t>
            </a:r>
            <a:r>
              <a:rPr lang="zh-TW" altLang="en-US" sz="3600" b="1" dirty="0" smtClean="0">
                <a:solidFill>
                  <a:srgbClr val="450E0B"/>
                </a:solidFill>
                <a:latin typeface="Constantia"/>
                <a:cs typeface="Constantia"/>
              </a:rPr>
              <a:t> </a:t>
            </a:r>
            <a:r>
              <a:rPr lang="en-US" altLang="zh-TW" sz="2800" b="1" dirty="0" smtClean="0">
                <a:solidFill>
                  <a:srgbClr val="450E0B"/>
                </a:solidFill>
                <a:latin typeface="Constantia"/>
                <a:cs typeface="Constantia"/>
              </a:rPr>
              <a:t>(</a:t>
            </a:r>
            <a:r>
              <a:rPr lang="zh-TW" altLang="en-US" sz="2800" b="1" dirty="0" smtClean="0">
                <a:solidFill>
                  <a:srgbClr val="450E0B"/>
                </a:solidFill>
                <a:latin typeface="Constantia"/>
                <a:cs typeface="Constantia"/>
              </a:rPr>
              <a:t>模仿</a:t>
            </a:r>
            <a:r>
              <a:rPr lang="en-US" altLang="zh-TW" sz="2800" b="1" dirty="0" smtClean="0">
                <a:solidFill>
                  <a:srgbClr val="450E0B"/>
                </a:solidFill>
                <a:latin typeface="Constantia"/>
                <a:cs typeface="Constantia"/>
              </a:rPr>
              <a:t>)</a:t>
            </a:r>
            <a:r>
              <a:rPr lang="en-US" sz="2800" b="1" dirty="0" smtClean="0">
                <a:solidFill>
                  <a:srgbClr val="450E0B"/>
                </a:solidFill>
                <a:latin typeface="Constantia"/>
                <a:cs typeface="Constantia"/>
              </a:rPr>
              <a:t> </a:t>
            </a:r>
            <a:r>
              <a:rPr lang="en-US" sz="3600" b="1" dirty="0" smtClean="0">
                <a:solidFill>
                  <a:srgbClr val="450E0B"/>
                </a:solidFill>
                <a:latin typeface="Constantia"/>
                <a:cs typeface="Constantia"/>
              </a:rPr>
              <a:t>Islam</a:t>
            </a:r>
          </a:p>
          <a:p>
            <a:pPr marL="577850" indent="-577850">
              <a:lnSpc>
                <a:spcPct val="140000"/>
              </a:lnSpc>
            </a:pPr>
            <a:r>
              <a:rPr lang="en-US" sz="3600" b="1" dirty="0">
                <a:solidFill>
                  <a:srgbClr val="450E0B"/>
                </a:solidFill>
                <a:latin typeface="Constantia"/>
                <a:cs typeface="Constantia"/>
              </a:rPr>
              <a:t>4.	Social Injustice</a:t>
            </a:r>
          </a:p>
          <a:p>
            <a:pPr marL="577850" indent="-577850">
              <a:lnSpc>
                <a:spcPct val="140000"/>
              </a:lnSpc>
            </a:pPr>
            <a:r>
              <a:rPr lang="en-US" sz="3600" b="1" dirty="0">
                <a:solidFill>
                  <a:srgbClr val="450E0B"/>
                </a:solidFill>
                <a:latin typeface="Constantia"/>
                <a:cs typeface="Constantia"/>
              </a:rPr>
              <a:t>5.	Ignorance and </a:t>
            </a:r>
            <a:r>
              <a:rPr lang="en-US" sz="3600" b="1" dirty="0" smtClean="0">
                <a:solidFill>
                  <a:srgbClr val="450E0B"/>
                </a:solidFill>
                <a:latin typeface="Constantia"/>
                <a:cs typeface="Constantia"/>
              </a:rPr>
              <a:t>Apathy</a:t>
            </a:r>
            <a:r>
              <a:rPr lang="zh-TW" altLang="en-US" sz="3600" b="1" dirty="0" smtClean="0">
                <a:solidFill>
                  <a:srgbClr val="450E0B"/>
                </a:solidFill>
                <a:latin typeface="Constantia"/>
                <a:cs typeface="Constantia"/>
              </a:rPr>
              <a:t> </a:t>
            </a:r>
            <a:r>
              <a:rPr lang="en-US" altLang="zh-TW" sz="2800" b="1" dirty="0" smtClean="0">
                <a:solidFill>
                  <a:srgbClr val="450E0B"/>
                </a:solidFill>
                <a:latin typeface="Constantia"/>
                <a:cs typeface="Constantia"/>
              </a:rPr>
              <a:t>(</a:t>
            </a:r>
            <a:r>
              <a:rPr lang="zh-TW" altLang="en-US" sz="2800" b="1" dirty="0" smtClean="0">
                <a:solidFill>
                  <a:srgbClr val="450E0B"/>
                </a:solidFill>
                <a:latin typeface="Constantia"/>
                <a:cs typeface="Constantia"/>
              </a:rPr>
              <a:t>無知和冷淡</a:t>
            </a:r>
            <a:r>
              <a:rPr lang="en-US" altLang="zh-TW" sz="2800" b="1" dirty="0" smtClean="0">
                <a:solidFill>
                  <a:srgbClr val="450E0B"/>
                </a:solidFill>
                <a:latin typeface="Constantia"/>
                <a:cs typeface="Constantia"/>
              </a:rPr>
              <a:t>)</a:t>
            </a:r>
            <a:endParaRPr lang="en-US" sz="2800" b="1" dirty="0" smtClean="0">
              <a:solidFill>
                <a:srgbClr val="450E0B"/>
              </a:solidFill>
              <a:latin typeface="Constantia"/>
              <a:cs typeface="Constantia"/>
            </a:endParaRPr>
          </a:p>
        </p:txBody>
      </p:sp>
      <p:sp>
        <p:nvSpPr>
          <p:cNvPr id="7" name="TextBox 6"/>
          <p:cNvSpPr txBox="1"/>
          <p:nvPr/>
        </p:nvSpPr>
        <p:spPr>
          <a:xfrm>
            <a:off x="1134666" y="200138"/>
            <a:ext cx="6857466" cy="830997"/>
          </a:xfrm>
          <a:prstGeom prst="rect">
            <a:avLst/>
          </a:prstGeom>
          <a:noFill/>
        </p:spPr>
        <p:txBody>
          <a:bodyPr wrap="none" rtlCol="0">
            <a:spAutoFit/>
          </a:bodyPr>
          <a:lstStyle/>
          <a:p>
            <a:r>
              <a:rPr lang="en-US" sz="4800" b="1" dirty="0" smtClean="0">
                <a:solidFill>
                  <a:srgbClr val="450E0B"/>
                </a:solidFill>
                <a:effectLst>
                  <a:outerShdw blurRad="38100" dist="38100" dir="2700000" algn="tl">
                    <a:srgbClr val="000000">
                      <a:alpha val="43137"/>
                    </a:srgbClr>
                  </a:outerShdw>
                </a:effectLst>
                <a:latin typeface="Constantia"/>
                <a:cs typeface="Constantia"/>
              </a:rPr>
              <a:t>Barriers to Movements</a:t>
            </a:r>
            <a:endParaRPr lang="en-US" sz="4800" b="1" dirty="0">
              <a:solidFill>
                <a:srgbClr val="450E0B"/>
              </a:solidFill>
              <a:effectLst>
                <a:outerShdw blurRad="38100" dist="38100" dir="2700000" algn="tl">
                  <a:srgbClr val="000000">
                    <a:alpha val="43137"/>
                  </a:srgbClr>
                </a:outerShdw>
              </a:effectLst>
              <a:latin typeface="Constantia"/>
              <a:cs typeface="Constantia"/>
            </a:endParaRPr>
          </a:p>
        </p:txBody>
      </p:sp>
    </p:spTree>
    <p:extLst>
      <p:ext uri="{BB962C8B-B14F-4D97-AF65-F5344CB8AC3E}">
        <p14:creationId xmlns:p14="http://schemas.microsoft.com/office/powerpoint/2010/main" val="381288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sp>
        <p:nvSpPr>
          <p:cNvPr id="12" name="TextBox 11"/>
          <p:cNvSpPr txBox="1"/>
          <p:nvPr/>
        </p:nvSpPr>
        <p:spPr>
          <a:xfrm>
            <a:off x="2823497" y="979871"/>
            <a:ext cx="184666" cy="646331"/>
          </a:xfrm>
          <a:prstGeom prst="rect">
            <a:avLst/>
          </a:prstGeom>
          <a:noFill/>
        </p:spPr>
        <p:txBody>
          <a:bodyPr wrap="none" rtlCol="0">
            <a:spAutoFit/>
          </a:bodyPr>
          <a:lstStyle/>
          <a:p>
            <a:endParaRPr lang="en-US" sz="3600" b="1" dirty="0">
              <a:solidFill>
                <a:schemeClr val="bg1"/>
              </a:solidFill>
              <a:effectLst>
                <a:outerShdw blurRad="38100" dist="63500" dir="2700000" algn="tl">
                  <a:srgbClr val="000000">
                    <a:alpha val="77000"/>
                  </a:srgbClr>
                </a:outerShdw>
              </a:effectLst>
            </a:endParaRPr>
          </a:p>
        </p:txBody>
      </p:sp>
      <p:sp>
        <p:nvSpPr>
          <p:cNvPr id="14" name="Title 13"/>
          <p:cNvSpPr>
            <a:spLocks noGrp="1"/>
          </p:cNvSpPr>
          <p:nvPr>
            <p:ph type="title"/>
          </p:nvPr>
        </p:nvSpPr>
        <p:spPr>
          <a:xfrm>
            <a:off x="457200" y="274638"/>
            <a:ext cx="8229600" cy="705233"/>
          </a:xfrm>
        </p:spPr>
        <p:txBody>
          <a:bodyPr>
            <a:normAutofit fontScale="90000"/>
          </a:bodyPr>
          <a:lstStyle/>
          <a:p>
            <a:r>
              <a:rPr lang="en-US" b="1" dirty="0">
                <a:effectLst>
                  <a:outerShdw blurRad="38100" dist="38100" dir="2700000" algn="tl">
                    <a:srgbClr val="000000">
                      <a:alpha val="43137"/>
                    </a:srgbClr>
                  </a:outerShdw>
                </a:effectLst>
                <a:latin typeface="Constantia"/>
                <a:cs typeface="Constantia"/>
              </a:rPr>
              <a:t/>
            </a:r>
            <a:br>
              <a:rPr lang="en-US" b="1" dirty="0">
                <a:effectLst>
                  <a:outerShdw blurRad="38100" dist="38100" dir="2700000" algn="tl">
                    <a:srgbClr val="000000">
                      <a:alpha val="43137"/>
                    </a:srgbClr>
                  </a:outerShdw>
                </a:effectLst>
                <a:latin typeface="Constantia"/>
                <a:cs typeface="Constantia"/>
              </a:rPr>
            </a:br>
            <a:endParaRPr lang="en-US" dirty="0"/>
          </a:p>
        </p:txBody>
      </p:sp>
      <p:sp>
        <p:nvSpPr>
          <p:cNvPr id="15" name="Content Placeholder 14"/>
          <p:cNvSpPr>
            <a:spLocks noGrp="1"/>
          </p:cNvSpPr>
          <p:nvPr>
            <p:ph sz="half" idx="1"/>
          </p:nvPr>
        </p:nvSpPr>
        <p:spPr>
          <a:xfrm>
            <a:off x="457199" y="1289758"/>
            <a:ext cx="4249783" cy="4525963"/>
          </a:xfrm>
        </p:spPr>
        <p:txBody>
          <a:bodyPr>
            <a:normAutofit/>
          </a:bodyPr>
          <a:lstStyle/>
          <a:p>
            <a:pPr marL="514350" indent="-514350">
              <a:lnSpc>
                <a:spcPct val="120000"/>
              </a:lnSpc>
              <a:buFont typeface="+mj-lt"/>
              <a:buAutoNum type="arabicPeriod"/>
            </a:pPr>
            <a:r>
              <a:rPr lang="en-US" sz="3400" b="1" dirty="0" smtClean="0">
                <a:solidFill>
                  <a:srgbClr val="450E0B"/>
                </a:solidFill>
                <a:latin typeface="Constantia"/>
                <a:cs typeface="Constantia"/>
              </a:rPr>
              <a:t>Faith</a:t>
            </a:r>
          </a:p>
          <a:p>
            <a:pPr marL="514350" indent="-514350">
              <a:lnSpc>
                <a:spcPct val="120000"/>
              </a:lnSpc>
              <a:buFont typeface="+mj-lt"/>
              <a:buAutoNum type="arabicPeriod"/>
            </a:pPr>
            <a:r>
              <a:rPr lang="en-US" sz="3400" b="1" dirty="0" smtClean="0">
                <a:solidFill>
                  <a:srgbClr val="450E0B"/>
                </a:solidFill>
                <a:latin typeface="Constantia"/>
                <a:cs typeface="Constantia"/>
              </a:rPr>
              <a:t>Prayer</a:t>
            </a:r>
          </a:p>
          <a:p>
            <a:pPr marL="514350" indent="-514350">
              <a:lnSpc>
                <a:spcPct val="120000"/>
              </a:lnSpc>
              <a:buFont typeface="+mj-lt"/>
              <a:buAutoNum type="arabicPeriod"/>
            </a:pPr>
            <a:r>
              <a:rPr lang="en-US" sz="3400" b="1" dirty="0" smtClean="0">
                <a:solidFill>
                  <a:srgbClr val="450E0B"/>
                </a:solidFill>
                <a:latin typeface="Constantia"/>
                <a:cs typeface="Constantia"/>
              </a:rPr>
              <a:t>Scripture</a:t>
            </a:r>
          </a:p>
          <a:p>
            <a:pPr marL="514350" indent="-514350">
              <a:lnSpc>
                <a:spcPct val="120000"/>
              </a:lnSpc>
              <a:buFont typeface="+mj-lt"/>
              <a:buAutoNum type="arabicPeriod"/>
            </a:pPr>
            <a:r>
              <a:rPr lang="en-US" sz="3400" b="1" dirty="0" smtClean="0">
                <a:solidFill>
                  <a:srgbClr val="450E0B"/>
                </a:solidFill>
                <a:latin typeface="Constantia"/>
                <a:cs typeface="Constantia"/>
              </a:rPr>
              <a:t>Holy Spirit Activity</a:t>
            </a:r>
          </a:p>
          <a:p>
            <a:pPr marL="514350" indent="-514350">
              <a:lnSpc>
                <a:spcPct val="120000"/>
              </a:lnSpc>
              <a:buFont typeface="+mj-lt"/>
              <a:buAutoNum type="arabicPeriod"/>
            </a:pPr>
            <a:r>
              <a:rPr lang="en-US" sz="3400" b="1" dirty="0" smtClean="0">
                <a:solidFill>
                  <a:srgbClr val="450E0B"/>
                </a:solidFill>
                <a:latin typeface="Constantia"/>
                <a:cs typeface="Constantia"/>
              </a:rPr>
              <a:t>Faithful Witness</a:t>
            </a:r>
            <a:endParaRPr lang="en-US" sz="3400" b="1" dirty="0">
              <a:solidFill>
                <a:srgbClr val="450E0B"/>
              </a:solidFill>
              <a:latin typeface="Constantia"/>
              <a:cs typeface="Constantia"/>
            </a:endParaRPr>
          </a:p>
        </p:txBody>
      </p:sp>
      <p:sp>
        <p:nvSpPr>
          <p:cNvPr id="16" name="Content Placeholder 15"/>
          <p:cNvSpPr>
            <a:spLocks noGrp="1"/>
          </p:cNvSpPr>
          <p:nvPr>
            <p:ph sz="half" idx="2"/>
          </p:nvPr>
        </p:nvSpPr>
        <p:spPr>
          <a:xfrm>
            <a:off x="4648199" y="1289758"/>
            <a:ext cx="4495801" cy="4525963"/>
          </a:xfrm>
        </p:spPr>
        <p:txBody>
          <a:bodyPr>
            <a:noAutofit/>
          </a:bodyPr>
          <a:lstStyle/>
          <a:p>
            <a:pPr marL="514350" indent="-514350">
              <a:buFont typeface="+mj-lt"/>
              <a:buAutoNum type="arabicPeriod" startAt="6"/>
            </a:pPr>
            <a:r>
              <a:rPr lang="en-US" sz="3400" b="1" dirty="0" smtClean="0">
                <a:solidFill>
                  <a:srgbClr val="450E0B"/>
                </a:solidFill>
                <a:latin typeface="Constantia"/>
                <a:cs typeface="Constantia"/>
              </a:rPr>
              <a:t>Learning from the Body of Christ</a:t>
            </a:r>
          </a:p>
          <a:p>
            <a:pPr marL="514350" indent="-514350">
              <a:spcAft>
                <a:spcPts val="600"/>
              </a:spcAft>
              <a:buFont typeface="+mj-lt"/>
              <a:buAutoNum type="arabicPeriod" startAt="6"/>
            </a:pPr>
            <a:r>
              <a:rPr lang="en-US" sz="3400" b="1" dirty="0" smtClean="0">
                <a:solidFill>
                  <a:srgbClr val="450E0B"/>
                </a:solidFill>
                <a:latin typeface="Constantia"/>
                <a:cs typeface="Constantia"/>
              </a:rPr>
              <a:t> Effective Communication</a:t>
            </a:r>
          </a:p>
          <a:p>
            <a:pPr marL="514350" indent="-514350">
              <a:spcAft>
                <a:spcPts val="600"/>
              </a:spcAft>
              <a:buFont typeface="+mj-lt"/>
              <a:buAutoNum type="arabicPeriod" startAt="6"/>
            </a:pPr>
            <a:r>
              <a:rPr lang="en-US" sz="3400" b="1" dirty="0" smtClean="0">
                <a:solidFill>
                  <a:srgbClr val="450E0B"/>
                </a:solidFill>
                <a:latin typeface="Constantia"/>
                <a:cs typeface="Constantia"/>
              </a:rPr>
              <a:t> </a:t>
            </a:r>
            <a:r>
              <a:rPr lang="en-US" sz="3400" b="1" dirty="0">
                <a:solidFill>
                  <a:srgbClr val="450E0B"/>
                </a:solidFill>
                <a:latin typeface="Constantia"/>
                <a:cs typeface="Constantia"/>
              </a:rPr>
              <a:t>Discovery</a:t>
            </a:r>
          </a:p>
          <a:p>
            <a:pPr marL="514350" indent="-514350">
              <a:spcAft>
                <a:spcPts val="600"/>
              </a:spcAft>
              <a:buFont typeface="+mj-lt"/>
              <a:buAutoNum type="arabicPeriod" startAt="6"/>
            </a:pPr>
            <a:r>
              <a:rPr lang="en-US" sz="3400" b="1" dirty="0">
                <a:solidFill>
                  <a:srgbClr val="450E0B"/>
                </a:solidFill>
                <a:latin typeface="Constantia"/>
                <a:cs typeface="Constantia"/>
              </a:rPr>
              <a:t> </a:t>
            </a:r>
            <a:r>
              <a:rPr lang="en-US" sz="3400" b="1" dirty="0" smtClean="0">
                <a:solidFill>
                  <a:srgbClr val="450E0B"/>
                </a:solidFill>
                <a:latin typeface="Constantia"/>
                <a:cs typeface="Constantia"/>
              </a:rPr>
              <a:t>Indigenization</a:t>
            </a:r>
            <a:br>
              <a:rPr lang="en-US" sz="3400" b="1" dirty="0" smtClean="0">
                <a:solidFill>
                  <a:srgbClr val="450E0B"/>
                </a:solidFill>
                <a:latin typeface="Constantia"/>
                <a:cs typeface="Constantia"/>
              </a:rPr>
            </a:br>
            <a:r>
              <a:rPr lang="en-US" altLang="zh-TW" b="1" dirty="0" smtClean="0">
                <a:solidFill>
                  <a:srgbClr val="450E0B"/>
                </a:solidFill>
                <a:latin typeface="Constantia"/>
                <a:cs typeface="Constantia"/>
              </a:rPr>
              <a:t>(</a:t>
            </a:r>
            <a:r>
              <a:rPr lang="zh-TW" altLang="en-US" b="1" dirty="0" smtClean="0">
                <a:solidFill>
                  <a:srgbClr val="450E0B"/>
                </a:solidFill>
                <a:latin typeface="Constantia"/>
                <a:cs typeface="Constantia"/>
              </a:rPr>
              <a:t>本土化</a:t>
            </a:r>
            <a:r>
              <a:rPr lang="en-US" altLang="zh-TW" b="1" dirty="0" smtClean="0">
                <a:solidFill>
                  <a:srgbClr val="450E0B"/>
                </a:solidFill>
                <a:latin typeface="Constantia"/>
                <a:cs typeface="Constantia"/>
              </a:rPr>
              <a:t>)</a:t>
            </a:r>
            <a:endParaRPr lang="en-US" b="1" dirty="0">
              <a:solidFill>
                <a:srgbClr val="450E0B"/>
              </a:solidFill>
              <a:latin typeface="Constantia"/>
              <a:cs typeface="Constantia"/>
            </a:endParaRPr>
          </a:p>
          <a:p>
            <a:pPr marL="514350" indent="-514350">
              <a:spcAft>
                <a:spcPts val="600"/>
              </a:spcAft>
              <a:buFont typeface="+mj-lt"/>
              <a:buAutoNum type="arabicPeriod" startAt="6"/>
            </a:pPr>
            <a:r>
              <a:rPr lang="en-US" sz="3400" b="1" dirty="0">
                <a:solidFill>
                  <a:srgbClr val="450E0B"/>
                </a:solidFill>
                <a:latin typeface="Constantia"/>
                <a:cs typeface="Constantia"/>
              </a:rPr>
              <a:t> Islam </a:t>
            </a:r>
            <a:r>
              <a:rPr lang="en-US" sz="3400" b="1" dirty="0" smtClean="0">
                <a:solidFill>
                  <a:srgbClr val="450E0B"/>
                </a:solidFill>
                <a:latin typeface="Constantia"/>
                <a:cs typeface="Constantia"/>
              </a:rPr>
              <a:t>Itself</a:t>
            </a:r>
            <a:endParaRPr lang="en-US" sz="3400" b="1" dirty="0">
              <a:solidFill>
                <a:srgbClr val="450E0B"/>
              </a:solidFill>
              <a:latin typeface="Constantia"/>
              <a:cs typeface="Constantia"/>
            </a:endParaRPr>
          </a:p>
        </p:txBody>
      </p:sp>
      <p:sp>
        <p:nvSpPr>
          <p:cNvPr id="17" name="Rectangle 16"/>
          <p:cNvSpPr/>
          <p:nvPr/>
        </p:nvSpPr>
        <p:spPr>
          <a:xfrm>
            <a:off x="1650160" y="274638"/>
            <a:ext cx="5816413" cy="830997"/>
          </a:xfrm>
          <a:prstGeom prst="rect">
            <a:avLst/>
          </a:prstGeom>
        </p:spPr>
        <p:txBody>
          <a:bodyPr wrap="square">
            <a:spAutoFit/>
          </a:bodyPr>
          <a:lstStyle/>
          <a:p>
            <a:r>
              <a:rPr lang="en-US" sz="4800" b="1" dirty="0">
                <a:solidFill>
                  <a:srgbClr val="450E0B"/>
                </a:solidFill>
                <a:effectLst>
                  <a:outerShdw blurRad="38100" dist="38100" dir="2700000" algn="tl">
                    <a:srgbClr val="000000">
                      <a:alpha val="43137"/>
                    </a:srgbClr>
                  </a:outerShdw>
                </a:effectLst>
                <a:latin typeface="Constantia"/>
                <a:cs typeface="Constantia"/>
              </a:rPr>
              <a:t>Ten </a:t>
            </a:r>
            <a:r>
              <a:rPr lang="en-US" sz="4800" b="1" dirty="0" smtClean="0">
                <a:solidFill>
                  <a:srgbClr val="450E0B"/>
                </a:solidFill>
                <a:effectLst>
                  <a:outerShdw blurRad="38100" dist="38100" dir="2700000" algn="tl">
                    <a:srgbClr val="000000">
                      <a:alpha val="43137"/>
                    </a:srgbClr>
                  </a:outerShdw>
                </a:effectLst>
                <a:latin typeface="Constantia"/>
                <a:cs typeface="Constantia"/>
              </a:rPr>
              <a:t>Bridges of God</a:t>
            </a:r>
            <a:endParaRPr lang="en-US" sz="4800" dirty="0">
              <a:solidFill>
                <a:srgbClr val="450E0B"/>
              </a:solidFill>
            </a:endParaRPr>
          </a:p>
        </p:txBody>
      </p:sp>
    </p:spTree>
    <p:extLst>
      <p:ext uri="{BB962C8B-B14F-4D97-AF65-F5344CB8AC3E}">
        <p14:creationId xmlns:p14="http://schemas.microsoft.com/office/powerpoint/2010/main" val="92259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0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10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10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10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wipe(left)">
                                      <p:cBhvr>
                                        <p:cTn id="37" dur="10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wipe(left)">
                                      <p:cBhvr>
                                        <p:cTn id="42" dur="1000"/>
                                        <p:tgtEl>
                                          <p:spTgt spid="1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xEl>
                                              <p:pRg st="2" end="2"/>
                                            </p:txEl>
                                          </p:spTgt>
                                        </p:tgtEl>
                                        <p:attrNameLst>
                                          <p:attrName>style.visibility</p:attrName>
                                        </p:attrNameLst>
                                      </p:cBhvr>
                                      <p:to>
                                        <p:strVal val="visible"/>
                                      </p:to>
                                    </p:set>
                                    <p:animEffect transition="in" filter="wipe(left)">
                                      <p:cBhvr>
                                        <p:cTn id="47" dur="1000"/>
                                        <p:tgtEl>
                                          <p:spTgt spid="1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xEl>
                                              <p:pRg st="3" end="3"/>
                                            </p:txEl>
                                          </p:spTgt>
                                        </p:tgtEl>
                                        <p:attrNameLst>
                                          <p:attrName>style.visibility</p:attrName>
                                        </p:attrNameLst>
                                      </p:cBhvr>
                                      <p:to>
                                        <p:strVal val="visible"/>
                                      </p:to>
                                    </p:set>
                                    <p:animEffect transition="in" filter="wipe(left)">
                                      <p:cBhvr>
                                        <p:cTn id="52" dur="1000"/>
                                        <p:tgtEl>
                                          <p:spTgt spid="1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
                                            <p:txEl>
                                              <p:pRg st="4" end="4"/>
                                            </p:txEl>
                                          </p:spTgt>
                                        </p:tgtEl>
                                        <p:attrNameLst>
                                          <p:attrName>style.visibility</p:attrName>
                                        </p:attrNameLst>
                                      </p:cBhvr>
                                      <p:to>
                                        <p:strVal val="visible"/>
                                      </p:to>
                                    </p:set>
                                    <p:animEffect transition="in" filter="wipe(left)">
                                      <p:cBhvr>
                                        <p:cTn id="57" dur="1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grpSp>
        <p:nvGrpSpPr>
          <p:cNvPr id="4" name="Group 3"/>
          <p:cNvGrpSpPr/>
          <p:nvPr/>
        </p:nvGrpSpPr>
        <p:grpSpPr>
          <a:xfrm>
            <a:off x="0" y="6618286"/>
            <a:ext cx="9227940" cy="247018"/>
            <a:chOff x="0" y="6618286"/>
            <a:chExt cx="9227940" cy="247018"/>
          </a:xfrm>
        </p:grpSpPr>
        <p:sp>
          <p:nvSpPr>
            <p:cNvPr id="5" name="TextBox 4"/>
            <p:cNvSpPr txBox="1"/>
            <p:nvPr/>
          </p:nvSpPr>
          <p:spPr>
            <a:xfrm>
              <a:off x="7466573" y="6619083"/>
              <a:ext cx="1761367" cy="246221"/>
            </a:xfrm>
            <a:prstGeom prst="rect">
              <a:avLst/>
            </a:prstGeom>
            <a:noFill/>
          </p:spPr>
          <p:txBody>
            <a:bodyPr wrap="square" rtlCol="0">
              <a:spAutoFit/>
            </a:bodyPr>
            <a:lstStyle/>
            <a:p>
              <a:r>
                <a:rPr lang="en-US" sz="1000" b="1" dirty="0" err="1" smtClean="0">
                  <a:solidFill>
                    <a:srgbClr val="000000"/>
                  </a:solidFill>
                </a:rPr>
                <a:t>www.WindintheHouse.org</a:t>
              </a:r>
              <a:endParaRPr lang="en-US" sz="1000" b="1" dirty="0">
                <a:solidFill>
                  <a:srgbClr val="000000"/>
                </a:solidFill>
              </a:endParaRPr>
            </a:p>
          </p:txBody>
        </p:sp>
        <p:sp>
          <p:nvSpPr>
            <p:cNvPr id="6" name="TextBox 5"/>
            <p:cNvSpPr txBox="1"/>
            <p:nvPr/>
          </p:nvSpPr>
          <p:spPr>
            <a:xfrm>
              <a:off x="0" y="6618286"/>
              <a:ext cx="1761367" cy="246221"/>
            </a:xfrm>
            <a:prstGeom prst="rect">
              <a:avLst/>
            </a:prstGeom>
            <a:noFill/>
          </p:spPr>
          <p:txBody>
            <a:bodyPr wrap="square" rtlCol="0">
              <a:spAutoFit/>
            </a:bodyPr>
            <a:lstStyle/>
            <a:p>
              <a:r>
                <a:rPr lang="en-US" sz="1000" b="1" dirty="0" smtClean="0">
                  <a:solidFill>
                    <a:srgbClr val="000000"/>
                  </a:solidFill>
                </a:rPr>
                <a:t>© 2013 WIGTake Resources</a:t>
              </a:r>
              <a:endParaRPr lang="en-US" sz="1000" b="1" dirty="0">
                <a:solidFill>
                  <a:srgbClr val="000000"/>
                </a:solidFill>
              </a:endParaRPr>
            </a:p>
          </p:txBody>
        </p:sp>
      </p:grpSp>
      <p:pic>
        <p:nvPicPr>
          <p:cNvPr id="8" name="Picture 7" descr="WITH website homepag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56" y="-61728"/>
            <a:ext cx="9962445" cy="7012570"/>
          </a:xfrm>
          <a:prstGeom prst="rect">
            <a:avLst/>
          </a:prstGeom>
        </p:spPr>
      </p:pic>
      <p:sp>
        <p:nvSpPr>
          <p:cNvPr id="2" name="TextBox 1"/>
          <p:cNvSpPr txBox="1"/>
          <p:nvPr/>
        </p:nvSpPr>
        <p:spPr>
          <a:xfrm>
            <a:off x="4079875" y="1825625"/>
            <a:ext cx="4206875" cy="830997"/>
          </a:xfrm>
          <a:prstGeom prst="rect">
            <a:avLst/>
          </a:prstGeom>
          <a:noFill/>
        </p:spPr>
        <p:txBody>
          <a:bodyPr wrap="square" rtlCol="0">
            <a:spAutoFit/>
          </a:bodyPr>
          <a:lstStyle/>
          <a:p>
            <a:r>
              <a:rPr lang="en-US" sz="4800" b="1" i="1" dirty="0" smtClean="0">
                <a:solidFill>
                  <a:schemeClr val="bg1"/>
                </a:solidFill>
                <a:effectLst>
                  <a:outerShdw blurRad="38100" dist="38100" dir="2700000" algn="tl">
                    <a:srgbClr val="000000">
                      <a:alpha val="43137"/>
                    </a:srgbClr>
                  </a:outerShdw>
                </a:effectLst>
              </a:rPr>
              <a:t>Learn more</a:t>
            </a:r>
            <a:r>
              <a:rPr lang="mr-IN" sz="4800" b="1" i="1" dirty="0" smtClean="0">
                <a:solidFill>
                  <a:schemeClr val="bg1"/>
                </a:solidFill>
                <a:effectLst>
                  <a:outerShdw blurRad="38100" dist="38100" dir="2700000" algn="tl">
                    <a:srgbClr val="000000">
                      <a:alpha val="43137"/>
                    </a:srgbClr>
                  </a:outerShdw>
                </a:effectLst>
              </a:rPr>
              <a:t>…</a:t>
            </a:r>
            <a:endParaRPr lang="en-US"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829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6760</TotalTime>
  <Words>794</Words>
  <Application>Microsoft Office PowerPoint</Application>
  <PresentationFormat>如螢幕大小 (4:3)</PresentationFormat>
  <Paragraphs>97</Paragraphs>
  <Slides>8</Slides>
  <Notes>7</Notes>
  <HiddenSlides>0</HiddenSlides>
  <MMClips>0</MMClips>
  <ScaleCrop>false</ScaleCrop>
  <HeadingPairs>
    <vt:vector size="4" baseType="variant">
      <vt:variant>
        <vt:lpstr>佈景主題</vt:lpstr>
      </vt:variant>
      <vt:variant>
        <vt:i4>1</vt:i4>
      </vt:variant>
      <vt:variant>
        <vt:lpstr>投影片標題</vt:lpstr>
      </vt:variant>
      <vt:variant>
        <vt:i4>8</vt:i4>
      </vt:variant>
    </vt:vector>
  </HeadingPairs>
  <TitlesOfParts>
    <vt:vector size="9" baseType="lpstr">
      <vt:lpstr>Office Theme</vt:lpstr>
      <vt:lpstr>A Wind  in the  House of Islam</vt:lpstr>
      <vt:lpstr>Nine Rooms in the House of Islam</vt:lpstr>
      <vt:lpstr>Muslim Movements to Christ through the Centuries</vt:lpstr>
      <vt:lpstr>A Fresh Look  at the Muslim World</vt:lpstr>
      <vt:lpstr>The First Global Survey</vt:lpstr>
      <vt:lpstr>PowerPoint 簡報</vt:lpstr>
      <vt:lpstr> </vt:lpstr>
      <vt:lpstr>PowerPoint 簡報</vt:lpstr>
    </vt:vector>
  </TitlesOfParts>
  <Manager/>
  <Company>IMB Global Strategist for Evangelical Advance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Movements  to Christ</dc:title>
  <dc:subject/>
  <dc:creator>David Garrison</dc:creator>
  <cp:keywords/>
  <dc:description/>
  <cp:lastModifiedBy>microsoft</cp:lastModifiedBy>
  <cp:revision>510</cp:revision>
  <cp:lastPrinted>2013-12-04T21:08:20Z</cp:lastPrinted>
  <dcterms:created xsi:type="dcterms:W3CDTF">2012-09-12T23:32:02Z</dcterms:created>
  <dcterms:modified xsi:type="dcterms:W3CDTF">2017-10-10T05:14:51Z</dcterms:modified>
  <cp:category/>
</cp:coreProperties>
</file>