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xlsx" ContentType="application/vnd.openxmlformats-officedocument.spreadsheetml.sheet"/>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6" r:id="rId2"/>
    <p:sldId id="330" r:id="rId3"/>
    <p:sldId id="331" r:id="rId4"/>
    <p:sldId id="372" r:id="rId5"/>
    <p:sldId id="312" r:id="rId6"/>
    <p:sldId id="396" r:id="rId7"/>
    <p:sldId id="397" r:id="rId8"/>
    <p:sldId id="393" r:id="rId9"/>
    <p:sldId id="409" r:id="rId10"/>
    <p:sldId id="399" r:id="rId11"/>
    <p:sldId id="400" r:id="rId12"/>
    <p:sldId id="401" r:id="rId13"/>
    <p:sldId id="402" r:id="rId14"/>
    <p:sldId id="403" r:id="rId15"/>
    <p:sldId id="404" r:id="rId16"/>
    <p:sldId id="405" r:id="rId17"/>
    <p:sldId id="406" r:id="rId18"/>
    <p:sldId id="407" r:id="rId19"/>
    <p:sldId id="395" r:id="rId20"/>
    <p:sldId id="408" r:id="rId21"/>
    <p:sldId id="398" r:id="rId22"/>
  </p:sldIdLst>
  <p:sldSz cx="9144000" cy="6858000" type="screen4x3"/>
  <p:notesSz cx="6946900" cy="9220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15">
          <p15:clr>
            <a:srgbClr val="A4A3A4"/>
          </p15:clr>
        </p15:guide>
      </p15:sldGuideLst>
    </p:ext>
    <p:ext uri="{2D200454-40CA-4A62-9FC3-DE9A4176ACB9}">
      <p15:notesGuideLst xmlns:p15="http://schemas.microsoft.com/office/powerpoint/2012/main">
        <p15:guide id="1" orient="horz" pos="2904">
          <p15:clr>
            <a:srgbClr val="A4A3A4"/>
          </p15:clr>
        </p15:guide>
        <p15:guide id="2" pos="218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0202"/>
    <a:srgbClr val="4B0F0C"/>
    <a:srgbClr val="C40202"/>
    <a:srgbClr val="FFAE3F"/>
    <a:srgbClr val="7D6A55"/>
    <a:srgbClr val="340A14"/>
    <a:srgbClr val="450E0B"/>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58" autoAdjust="0"/>
    <p:restoredTop sz="50095" autoAdjust="0"/>
  </p:normalViewPr>
  <p:slideViewPr>
    <p:cSldViewPr snapToGrid="0" snapToObjects="1">
      <p:cViewPr varScale="1">
        <p:scale>
          <a:sx n="90" d="100"/>
          <a:sy n="90" d="100"/>
        </p:scale>
        <p:origin x="552" y="192"/>
      </p:cViewPr>
      <p:guideLst>
        <p:guide orient="horz"/>
        <p:guide pos="5715"/>
      </p:guideLst>
    </p:cSldViewPr>
  </p:slideViewPr>
  <p:outlineViewPr>
    <p:cViewPr>
      <p:scale>
        <a:sx n="33" d="100"/>
        <a:sy n="33" d="100"/>
      </p:scale>
      <p:origin x="0" y="3184"/>
    </p:cViewPr>
  </p:outlineViewPr>
  <p:notesTextViewPr>
    <p:cViewPr>
      <p:scale>
        <a:sx n="100" d="100"/>
        <a:sy n="100" d="100"/>
      </p:scale>
      <p:origin x="0" y="0"/>
    </p:cViewPr>
  </p:notesTextViewPr>
  <p:sorterViewPr>
    <p:cViewPr>
      <p:scale>
        <a:sx n="137" d="100"/>
        <a:sy n="137" d="100"/>
      </p:scale>
      <p:origin x="0" y="0"/>
    </p:cViewPr>
  </p:sorterViewPr>
  <p:notesViewPr>
    <p:cSldViewPr snapToGrid="0" snapToObjects="1">
      <p:cViewPr>
        <p:scale>
          <a:sx n="90" d="100"/>
          <a:sy n="90" d="100"/>
        </p:scale>
        <p:origin x="-1912" y="296"/>
      </p:cViewPr>
      <p:guideLst>
        <p:guide orient="horz" pos="2904"/>
        <p:guide pos="218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image" Target="../media/image3.png"/><Relationship Id="rId3"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HK"/>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Movements</c:v>
                </c:pt>
              </c:strCache>
            </c:strRef>
          </c:tx>
          <c:spPr>
            <a:blipFill rotWithShape="1">
              <a:blip xmlns:r="http://schemas.openxmlformats.org/officeDocument/2006/relationships" r:embed="rId2"/>
              <a:tile tx="0" ty="0" sx="100000" sy="100000" flip="none" algn="tl"/>
            </a:blipFill>
            <a:scene3d>
              <a:camera prst="orthographicFront"/>
              <a:lightRig rig="threePt" dir="t"/>
            </a:scene3d>
            <a:sp3d>
              <a:bevelT w="158750" prst="softRound"/>
            </a:sp3d>
          </c:spPr>
          <c:invertIfNegative val="0"/>
          <c:dLbls>
            <c:spPr>
              <a:noFill/>
              <a:ln>
                <a:noFill/>
              </a:ln>
              <a:effectLst/>
            </c:spPr>
            <c:txPr>
              <a:bodyPr/>
              <a:lstStyle/>
              <a:p>
                <a:pPr>
                  <a:defRPr b="1" i="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5"/>
                <c:pt idx="0">
                  <c:v>7th c</c:v>
                </c:pt>
                <c:pt idx="1">
                  <c:v>8th c</c:v>
                </c:pt>
                <c:pt idx="2">
                  <c:v>9th c</c:v>
                </c:pt>
                <c:pt idx="3">
                  <c:v>10th c</c:v>
                </c:pt>
                <c:pt idx="4">
                  <c:v>11th c</c:v>
                </c:pt>
                <c:pt idx="5">
                  <c:v>12th c</c:v>
                </c:pt>
                <c:pt idx="6">
                  <c:v>13th c</c:v>
                </c:pt>
                <c:pt idx="7">
                  <c:v>14th c</c:v>
                </c:pt>
                <c:pt idx="8">
                  <c:v>15th c</c:v>
                </c:pt>
                <c:pt idx="9">
                  <c:v>16th c</c:v>
                </c:pt>
                <c:pt idx="10">
                  <c:v>17th c</c:v>
                </c:pt>
                <c:pt idx="11">
                  <c:v>18th c</c:v>
                </c:pt>
                <c:pt idx="12">
                  <c:v>19th c</c:v>
                </c:pt>
                <c:pt idx="13">
                  <c:v>20th c</c:v>
                </c:pt>
                <c:pt idx="14">
                  <c:v>21st c</c:v>
                </c:pt>
              </c:strCache>
            </c:strRef>
          </c:cat>
          <c:val>
            <c:numRef>
              <c:f>Sheet1!$B$2:$B$17</c:f>
              <c:numCache>
                <c:formatCode>General</c:formatCode>
                <c:ptCount val="16"/>
                <c:pt idx="0">
                  <c:v>0.0</c:v>
                </c:pt>
                <c:pt idx="1">
                  <c:v>0.0</c:v>
                </c:pt>
                <c:pt idx="2">
                  <c:v>0.0</c:v>
                </c:pt>
                <c:pt idx="3">
                  <c:v>1.0</c:v>
                </c:pt>
                <c:pt idx="4">
                  <c:v>0.0</c:v>
                </c:pt>
                <c:pt idx="5">
                  <c:v>0.0</c:v>
                </c:pt>
                <c:pt idx="6">
                  <c:v>2.0</c:v>
                </c:pt>
                <c:pt idx="7">
                  <c:v>0.0</c:v>
                </c:pt>
                <c:pt idx="8">
                  <c:v>0.0</c:v>
                </c:pt>
                <c:pt idx="9">
                  <c:v>0.0</c:v>
                </c:pt>
                <c:pt idx="10">
                  <c:v>0.0</c:v>
                </c:pt>
                <c:pt idx="11">
                  <c:v>0.0</c:v>
                </c:pt>
                <c:pt idx="12">
                  <c:v>2.0</c:v>
                </c:pt>
                <c:pt idx="13">
                  <c:v>11.0</c:v>
                </c:pt>
                <c:pt idx="14">
                  <c:v>69.0</c:v>
                </c:pt>
              </c:numCache>
            </c:numRef>
          </c:val>
        </c:ser>
        <c:dLbls>
          <c:showLegendKey val="0"/>
          <c:showVal val="0"/>
          <c:showCatName val="0"/>
          <c:showSerName val="0"/>
          <c:showPercent val="0"/>
          <c:showBubbleSize val="0"/>
        </c:dLbls>
        <c:gapWidth val="30"/>
        <c:gapDepth val="493"/>
        <c:shape val="box"/>
        <c:axId val="-2095290960"/>
        <c:axId val="2119343904"/>
        <c:axId val="0"/>
      </c:bar3DChart>
      <c:catAx>
        <c:axId val="-2095290960"/>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2119343904"/>
        <c:crosses val="autoZero"/>
        <c:auto val="1"/>
        <c:lblAlgn val="ctr"/>
        <c:lblOffset val="100"/>
        <c:noMultiLvlLbl val="0"/>
      </c:catAx>
      <c:valAx>
        <c:axId val="2119343904"/>
        <c:scaling>
          <c:orientation val="minMax"/>
        </c:scaling>
        <c:delete val="0"/>
        <c:axPos val="l"/>
        <c:majorGridlines/>
        <c:numFmt formatCode="General" sourceLinked="1"/>
        <c:majorTickMark val="out"/>
        <c:minorTickMark val="none"/>
        <c:tickLblPos val="nextTo"/>
        <c:crossAx val="-2095290960"/>
        <c:crosses val="autoZero"/>
        <c:crossBetween val="between"/>
      </c:valAx>
    </c:plotArea>
    <c:plotVisOnly val="1"/>
    <c:dispBlanksAs val="gap"/>
    <c:showDLblsOverMax val="0"/>
  </c:chart>
  <c:txPr>
    <a:bodyPr/>
    <a:lstStyle/>
    <a:p>
      <a:pPr>
        <a:defRPr sz="1800"/>
      </a:pPr>
      <a:endParaRPr lang="en-US"/>
    </a:p>
  </c:txPr>
  <c:externalData r:id="rId3">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9900"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5413" y="0"/>
            <a:ext cx="3009900" cy="460375"/>
          </a:xfrm>
          <a:prstGeom prst="rect">
            <a:avLst/>
          </a:prstGeom>
        </p:spPr>
        <p:txBody>
          <a:bodyPr vert="horz" lIns="91440" tIns="45720" rIns="91440" bIns="45720" rtlCol="0"/>
          <a:lstStyle>
            <a:lvl1pPr algn="r">
              <a:defRPr sz="1200"/>
            </a:lvl1pPr>
          </a:lstStyle>
          <a:p>
            <a:fld id="{E69388D2-02CB-8842-9D45-71DB11433DAE}" type="datetimeFigureOut">
              <a:rPr lang="en-US" smtClean="0"/>
              <a:t>11/16/17</a:t>
            </a:fld>
            <a:endParaRPr lang="en-US"/>
          </a:p>
        </p:txBody>
      </p:sp>
      <p:sp>
        <p:nvSpPr>
          <p:cNvPr id="4" name="Footer Placeholder 3"/>
          <p:cNvSpPr>
            <a:spLocks noGrp="1"/>
          </p:cNvSpPr>
          <p:nvPr>
            <p:ph type="ftr" sz="quarter" idx="2"/>
          </p:nvPr>
        </p:nvSpPr>
        <p:spPr>
          <a:xfrm>
            <a:off x="0" y="8758238"/>
            <a:ext cx="3009900" cy="4603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5413" y="8758238"/>
            <a:ext cx="3009900" cy="460375"/>
          </a:xfrm>
          <a:prstGeom prst="rect">
            <a:avLst/>
          </a:prstGeom>
        </p:spPr>
        <p:txBody>
          <a:bodyPr vert="horz" lIns="91440" tIns="45720" rIns="91440" bIns="45720" rtlCol="0" anchor="b"/>
          <a:lstStyle>
            <a:lvl1pPr algn="r">
              <a:defRPr sz="1200"/>
            </a:lvl1pPr>
          </a:lstStyle>
          <a:p>
            <a:fld id="{58D486CF-A2E7-D641-8F9F-759A06F1A69B}" type="slidenum">
              <a:rPr lang="en-US" smtClean="0"/>
              <a:t>‹#›</a:t>
            </a:fld>
            <a:endParaRPr lang="en-US"/>
          </a:p>
        </p:txBody>
      </p:sp>
    </p:spTree>
    <p:extLst>
      <p:ext uri="{BB962C8B-B14F-4D97-AF65-F5344CB8AC3E}">
        <p14:creationId xmlns:p14="http://schemas.microsoft.com/office/powerpoint/2010/main" val="39795668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9900"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5413" y="0"/>
            <a:ext cx="3009900" cy="460375"/>
          </a:xfrm>
          <a:prstGeom prst="rect">
            <a:avLst/>
          </a:prstGeom>
        </p:spPr>
        <p:txBody>
          <a:bodyPr vert="horz" lIns="91440" tIns="45720" rIns="91440" bIns="45720" rtlCol="0"/>
          <a:lstStyle>
            <a:lvl1pPr algn="r">
              <a:defRPr sz="1200"/>
            </a:lvl1pPr>
          </a:lstStyle>
          <a:p>
            <a:fld id="{8474D824-93CD-6947-AC57-A1892B8BBBE0}" type="datetimeFigureOut">
              <a:rPr lang="en-US" smtClean="0"/>
              <a:t>11/16/17</a:t>
            </a:fld>
            <a:endParaRPr lang="en-US"/>
          </a:p>
        </p:txBody>
      </p:sp>
      <p:sp>
        <p:nvSpPr>
          <p:cNvPr id="4" name="Slide Image Placeholder 3"/>
          <p:cNvSpPr>
            <a:spLocks noGrp="1" noRot="1" noChangeAspect="1"/>
          </p:cNvSpPr>
          <p:nvPr>
            <p:ph type="sldImg" idx="2"/>
          </p:nvPr>
        </p:nvSpPr>
        <p:spPr>
          <a:xfrm>
            <a:off x="1168400" y="692150"/>
            <a:ext cx="4610100" cy="3457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379913"/>
            <a:ext cx="5556250" cy="41481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8238"/>
            <a:ext cx="3009900" cy="4603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5413" y="8758238"/>
            <a:ext cx="3009900" cy="460375"/>
          </a:xfrm>
          <a:prstGeom prst="rect">
            <a:avLst/>
          </a:prstGeom>
        </p:spPr>
        <p:txBody>
          <a:bodyPr vert="horz" lIns="91440" tIns="45720" rIns="91440" bIns="45720" rtlCol="0" anchor="b"/>
          <a:lstStyle>
            <a:lvl1pPr algn="r">
              <a:defRPr sz="1200"/>
            </a:lvl1pPr>
          </a:lstStyle>
          <a:p>
            <a:fld id="{3904E7F9-D982-9544-BA54-69318524B342}" type="slidenum">
              <a:rPr lang="en-US" smtClean="0"/>
              <a:t>‹#›</a:t>
            </a:fld>
            <a:endParaRPr lang="en-US"/>
          </a:p>
        </p:txBody>
      </p:sp>
    </p:spTree>
    <p:extLst>
      <p:ext uri="{BB962C8B-B14F-4D97-AF65-F5344CB8AC3E}">
        <p14:creationId xmlns:p14="http://schemas.microsoft.com/office/powerpoint/2010/main" val="32744117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WindintheHouse.org" TargetMode="External"/><Relationship Id="rId4" Type="http://schemas.openxmlformats.org/officeDocument/2006/relationships/hyperlink" Target="mailto:NoHutch@wigtake.org" TargetMode="External"/><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 Id="rId3" Type="http://schemas.openxmlformats.org/officeDocument/2006/relationships/hyperlink" Target="http://www.ChurchPlantingMovements.com/bookstore"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contents of this PowerPoint presentation are adapted from the book by Dr. David Garrison, </a:t>
            </a:r>
            <a:r>
              <a:rPr lang="en-US" i="1" dirty="0" smtClean="0"/>
              <a:t>A Wind in the House of Islam</a:t>
            </a:r>
            <a:r>
              <a:rPr lang="en-US" dirty="0" smtClean="0"/>
              <a:t> (Monument, CO: WIGTake Resources, 2014), 328 pp. ©WIGTake Resources. The book is available for purchase from the website: </a:t>
            </a:r>
            <a:r>
              <a:rPr lang="en-US" dirty="0" smtClean="0">
                <a:hlinkClick r:id="rId3"/>
              </a:rPr>
              <a:t>www.WindintheHouse.org</a:t>
            </a:r>
            <a:r>
              <a:rPr lang="en-US" dirty="0" smtClean="0"/>
              <a:t>.</a:t>
            </a:r>
          </a:p>
          <a:p>
            <a:endParaRPr lang="en-US" dirty="0"/>
          </a:p>
          <a:p>
            <a:r>
              <a:rPr lang="en-US" dirty="0" smtClean="0"/>
              <a:t>This PowerPoint is a gift to the community of Christ and may be used freely so long as attribution is given to the book </a:t>
            </a:r>
            <a:r>
              <a:rPr lang="en-US" i="1" dirty="0" smtClean="0"/>
              <a:t>A Wind in the House of Islam. </a:t>
            </a:r>
          </a:p>
          <a:p>
            <a:endParaRPr lang="en-US" i="1" dirty="0"/>
          </a:p>
          <a:p>
            <a:r>
              <a:rPr lang="en-US" dirty="0" smtClean="0"/>
              <a:t>Requests for modification of the PowerPoint should be directed to: Nora Hutchins of WIGTake Resources at </a:t>
            </a:r>
            <a:r>
              <a:rPr lang="en-US" dirty="0" smtClean="0">
                <a:hlinkClick r:id="rId4"/>
              </a:rPr>
              <a:t>NoHutch@wigtake.org</a:t>
            </a:r>
            <a:r>
              <a:rPr lang="en-US" dirty="0" smtClean="0"/>
              <a:t>. </a:t>
            </a:r>
          </a:p>
          <a:p>
            <a:endParaRPr lang="en-US" dirty="0"/>
          </a:p>
          <a:p>
            <a:r>
              <a:rPr lang="en-US" dirty="0" smtClean="0"/>
              <a:t>This PowerPoint along with the notes is produced by David Garrison. Maps are produced by Jim Courson of the Global Research Department of the International Mission Board, SBC.</a:t>
            </a:r>
            <a:endParaRPr lang="en-US" dirty="0"/>
          </a:p>
        </p:txBody>
      </p:sp>
      <p:sp>
        <p:nvSpPr>
          <p:cNvPr id="4" name="Slide Number Placeholder 3"/>
          <p:cNvSpPr>
            <a:spLocks noGrp="1"/>
          </p:cNvSpPr>
          <p:nvPr>
            <p:ph type="sldNum" sz="quarter" idx="10"/>
          </p:nvPr>
        </p:nvSpPr>
        <p:spPr/>
        <p:txBody>
          <a:bodyPr/>
          <a:lstStyle/>
          <a:p>
            <a:fld id="{3904E7F9-D982-9544-BA54-69318524B342}" type="slidenum">
              <a:rPr lang="en-US" smtClean="0"/>
              <a:t>1</a:t>
            </a:fld>
            <a:endParaRPr lang="en-US"/>
          </a:p>
        </p:txBody>
      </p:sp>
    </p:spTree>
    <p:extLst>
      <p:ext uri="{BB962C8B-B14F-4D97-AF65-F5344CB8AC3E}">
        <p14:creationId xmlns:p14="http://schemas.microsoft.com/office/powerpoint/2010/main" val="2375000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grasp the scope and nature of God’s work in the Muslim world today, we need to see the Muslim world more clearly. </a:t>
            </a:r>
          </a:p>
          <a:p>
            <a:endParaRPr lang="en-US" dirty="0"/>
          </a:p>
          <a:p>
            <a:r>
              <a:rPr lang="en-US" dirty="0" smtClean="0"/>
              <a:t>The Muslim world, or House of Islam (</a:t>
            </a:r>
            <a:r>
              <a:rPr lang="en-US" i="1" dirty="0" smtClean="0"/>
              <a:t>Dar al-Islam, </a:t>
            </a:r>
            <a:r>
              <a:rPr lang="en-US" dirty="0" smtClean="0"/>
              <a:t>in Arabic), is no monolith. It comprises 1.6 billion adherents who can better be understood within nine distinct geo-cultural zones, or “Rooms in the House of Islam.”</a:t>
            </a:r>
          </a:p>
          <a:p>
            <a:endParaRPr lang="en-US" dirty="0"/>
          </a:p>
          <a:p>
            <a:r>
              <a:rPr lang="en-US" dirty="0" smtClean="0"/>
              <a:t>These Rooms, from West to East, are (1) West Africa, (2) North Africa, (3) Eastern Africa (the Horn of Africa), (4) the Arab World, (5) the Persian World, (6) Turkestan, (7) Western South Asia, (8) Eastern South Asia, and (9) Indo-Malaysia.</a:t>
            </a:r>
          </a:p>
          <a:p>
            <a:endParaRPr lang="en-US" dirty="0"/>
          </a:p>
          <a:p>
            <a:r>
              <a:rPr lang="en-US" dirty="0" smtClean="0"/>
              <a:t>These Rooms are defined by geography, history, linguistics and culture. The Wind of God’s Spirit is blowing through each one of them, and there is at least one movement in each Room. Some of them have multiple movements occurring within them. </a:t>
            </a:r>
            <a:endParaRPr lang="en-US" dirty="0"/>
          </a:p>
          <a:p>
            <a:endParaRPr lang="en-US" dirty="0" smtClean="0"/>
          </a:p>
          <a:p>
            <a:r>
              <a:rPr lang="en-US" dirty="0" smtClean="0"/>
              <a:t>Let’s take a closer look at each Room. We will enter each Room in the order in which the Muslim movements of the past two centuries have taken place giving attention to the nature of each Room and the unfinished Great Commission task ahead.</a:t>
            </a:r>
            <a:endParaRPr lang="en-US" dirty="0"/>
          </a:p>
        </p:txBody>
      </p:sp>
      <p:sp>
        <p:nvSpPr>
          <p:cNvPr id="4" name="Slide Number Placeholder 3"/>
          <p:cNvSpPr>
            <a:spLocks noGrp="1"/>
          </p:cNvSpPr>
          <p:nvPr>
            <p:ph type="sldNum" sz="quarter" idx="10"/>
          </p:nvPr>
        </p:nvSpPr>
        <p:spPr/>
        <p:txBody>
          <a:bodyPr/>
          <a:lstStyle/>
          <a:p>
            <a:fld id="{3904E7F9-D982-9544-BA54-69318524B342}" type="slidenum">
              <a:rPr lang="en-US" smtClean="0"/>
              <a:t>11</a:t>
            </a:fld>
            <a:endParaRPr lang="en-US"/>
          </a:p>
        </p:txBody>
      </p:sp>
    </p:spTree>
    <p:extLst>
      <p:ext uri="{BB962C8B-B14F-4D97-AF65-F5344CB8AC3E}">
        <p14:creationId xmlns:p14="http://schemas.microsoft.com/office/powerpoint/2010/main" val="3215034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4" y="4379913"/>
            <a:ext cx="5740789" cy="4148137"/>
          </a:xfrm>
        </p:spPr>
        <p:txBody>
          <a:bodyPr/>
          <a:lstStyle/>
          <a:p>
            <a:r>
              <a:rPr lang="en-US" sz="1150" i="1" dirty="0" smtClean="0"/>
              <a:t>A Wind in the House of Islam</a:t>
            </a:r>
            <a:r>
              <a:rPr lang="en-US" sz="1150" dirty="0" smtClean="0"/>
              <a:t> is the result of more than a thousand interviews from Muslim-background believers, each one a part of the movements that are taking place from West Africa to Indo-Malaysia. Listening to these stories have allowed us to identify bridges that God is using to draw Muslims to Christ throughout the House of Islam.</a:t>
            </a:r>
          </a:p>
          <a:p>
            <a:endParaRPr lang="en-US" sz="1150" dirty="0"/>
          </a:p>
          <a:p>
            <a:r>
              <a:rPr lang="en-US" sz="1150" dirty="0" smtClean="0"/>
              <a:t>Here are 10 bridges that God is using to foster movements of Muslims to Christ today:</a:t>
            </a:r>
          </a:p>
          <a:p>
            <a:endParaRPr lang="en-US" sz="1150" dirty="0"/>
          </a:p>
          <a:p>
            <a:pPr marL="228600" indent="-228600"/>
            <a:r>
              <a:rPr lang="en-US" sz="1150" dirty="0" smtClean="0"/>
              <a:t>1.	Faith – believing that God desires Muslims’ salvation, and acting on that belief.</a:t>
            </a:r>
          </a:p>
          <a:p>
            <a:pPr marL="228600" indent="-228600"/>
            <a:r>
              <a:rPr lang="en-US" sz="1150" dirty="0" smtClean="0"/>
              <a:t>2.	Prayer – the invisible force that tears down strongholds and unleashes the power of God.</a:t>
            </a:r>
          </a:p>
          <a:p>
            <a:pPr marL="228600" indent="-228600"/>
            <a:r>
              <a:rPr lang="en-US" sz="1150" dirty="0" smtClean="0"/>
              <a:t>3.	Scripture – only as the word of God is translated into the heart languages of Muslims are they able to hear and respond to the gospel.  Much remains to be done!</a:t>
            </a:r>
          </a:p>
          <a:p>
            <a:pPr marL="228600" indent="-228600"/>
            <a:r>
              <a:rPr lang="en-US" sz="1150" dirty="0" smtClean="0"/>
              <a:t>4.	Holy Spirit – dreams, visions, conviction of lostness, answered prayers. Could it be that the Spirit has been at work for centuries, but we’re just now around to hear about it?</a:t>
            </a:r>
          </a:p>
          <a:p>
            <a:pPr marL="228600" indent="-228600"/>
            <a:r>
              <a:rPr lang="en-US" sz="1150" dirty="0" smtClean="0"/>
              <a:t>5.	Faithful witness – Missionaries, historic Christian communities, giants who preceded us have been attested to in many testimonies of today’s Muslim-background movements.</a:t>
            </a:r>
          </a:p>
          <a:p>
            <a:pPr marL="228600" indent="-228600"/>
            <a:r>
              <a:rPr lang="en-US" sz="1150" dirty="0" smtClean="0"/>
              <a:t>6.	Learning from the Body of Christ – as breakthroughs take place, effective patterns of witness are being shared. Many movements today trace to lessons first learned by others.</a:t>
            </a:r>
          </a:p>
          <a:p>
            <a:pPr marL="228600" indent="-228600"/>
            <a:r>
              <a:rPr lang="en-US" sz="1150" dirty="0" smtClean="0"/>
              <a:t>7.	Effective communication – contextualized gospel witness is allowing Muslims to hear and understand the gospel’s message and its implications for them.</a:t>
            </a:r>
          </a:p>
          <a:p>
            <a:pPr marL="228600" indent="-228600"/>
            <a:r>
              <a:rPr lang="en-US" sz="1150" dirty="0" smtClean="0"/>
              <a:t>8.	Discovery – As Muslims discover for themselves who Jesus is, they are drawn to Him.</a:t>
            </a:r>
          </a:p>
          <a:p>
            <a:pPr marL="228600" indent="-228600"/>
            <a:r>
              <a:rPr lang="en-US" sz="1150" dirty="0" smtClean="0"/>
              <a:t>9.	Islam itself – Islam contains the seeds of its own destruction.</a:t>
            </a:r>
          </a:p>
          <a:p>
            <a:pPr marL="228600" indent="-228600"/>
            <a:r>
              <a:rPr lang="en-US" sz="1150" dirty="0" smtClean="0"/>
              <a:t>10. Indigenization – These movements are not foreign controlled. They are intensely owned by the Muslim-background believers who continue to pay a price for their faith in Christ.</a:t>
            </a:r>
          </a:p>
        </p:txBody>
      </p:sp>
      <p:sp>
        <p:nvSpPr>
          <p:cNvPr id="4" name="Slide Number Placeholder 3"/>
          <p:cNvSpPr>
            <a:spLocks noGrp="1"/>
          </p:cNvSpPr>
          <p:nvPr>
            <p:ph type="sldNum" sz="quarter" idx="10"/>
          </p:nvPr>
        </p:nvSpPr>
        <p:spPr/>
        <p:txBody>
          <a:bodyPr/>
          <a:lstStyle/>
          <a:p>
            <a:fld id="{3904E7F9-D982-9544-BA54-69318524B342}" type="slidenum">
              <a:rPr lang="en-US" smtClean="0"/>
              <a:t>12</a:t>
            </a:fld>
            <a:endParaRPr lang="en-US"/>
          </a:p>
        </p:txBody>
      </p:sp>
    </p:spTree>
    <p:extLst>
      <p:ext uri="{BB962C8B-B14F-4D97-AF65-F5344CB8AC3E}">
        <p14:creationId xmlns:p14="http://schemas.microsoft.com/office/powerpoint/2010/main" val="3584284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4" y="4379913"/>
            <a:ext cx="5740789" cy="4148137"/>
          </a:xfrm>
        </p:spPr>
        <p:txBody>
          <a:bodyPr/>
          <a:lstStyle/>
          <a:p>
            <a:r>
              <a:rPr lang="en-US" sz="1150" i="1" dirty="0" smtClean="0"/>
              <a:t>A Wind in the House of Islam</a:t>
            </a:r>
            <a:r>
              <a:rPr lang="en-US" sz="1150" dirty="0" smtClean="0"/>
              <a:t> is the result of more than a thousand interviews from Muslim-background believers, each one a part of the movements that are taking place from West Africa to Indo-Malaysia. Listening to these stories have allowed us to identify bridges that God is using to draw Muslims to Christ throughout the House of Islam.</a:t>
            </a:r>
          </a:p>
          <a:p>
            <a:endParaRPr lang="en-US" sz="1150" dirty="0"/>
          </a:p>
          <a:p>
            <a:r>
              <a:rPr lang="en-US" sz="1150" dirty="0" smtClean="0"/>
              <a:t>Here are 10 bridges that God is using to foster movements of Muslims to Christ today:</a:t>
            </a:r>
          </a:p>
          <a:p>
            <a:endParaRPr lang="en-US" sz="1150" dirty="0"/>
          </a:p>
          <a:p>
            <a:pPr marL="228600" indent="-228600"/>
            <a:r>
              <a:rPr lang="en-US" sz="1150" dirty="0" smtClean="0"/>
              <a:t>1.	Faith – believing that God desires Muslims’ salvation, and acting on that belief.</a:t>
            </a:r>
          </a:p>
          <a:p>
            <a:pPr marL="228600" indent="-228600"/>
            <a:r>
              <a:rPr lang="en-US" sz="1150" dirty="0" smtClean="0"/>
              <a:t>2.	Prayer – the invisible force that tears down strongholds and unleashes the power of God.</a:t>
            </a:r>
          </a:p>
          <a:p>
            <a:pPr marL="228600" indent="-228600"/>
            <a:r>
              <a:rPr lang="en-US" sz="1150" dirty="0" smtClean="0"/>
              <a:t>3.	Scripture – only as the word of God is translated into the heart languages of Muslims are they able to hear and respond to the gospel.  Much remains to be done!</a:t>
            </a:r>
          </a:p>
          <a:p>
            <a:pPr marL="228600" indent="-228600"/>
            <a:r>
              <a:rPr lang="en-US" sz="1150" dirty="0" smtClean="0"/>
              <a:t>4.	Holy Spirit – dreams, visions, conviction of lostness, answered prayers. Could it be that the Spirit has been at work for centuries, but we’re just now around to hear about it?</a:t>
            </a:r>
          </a:p>
          <a:p>
            <a:pPr marL="228600" indent="-228600"/>
            <a:r>
              <a:rPr lang="en-US" sz="1150" dirty="0" smtClean="0"/>
              <a:t>5.	Faithful witness – Missionaries, historic Christian communities, giants who preceded us have been attested to in many testimonies of today’s Muslim-background movements.</a:t>
            </a:r>
          </a:p>
          <a:p>
            <a:pPr marL="228600" indent="-228600"/>
            <a:r>
              <a:rPr lang="en-US" sz="1150" dirty="0" smtClean="0"/>
              <a:t>6.	Learning from the Body of Christ – as breakthroughs take place, effective patterns of witness are being shared. Many movements today trace to lessons first learned by others.</a:t>
            </a:r>
          </a:p>
          <a:p>
            <a:pPr marL="228600" indent="-228600"/>
            <a:r>
              <a:rPr lang="en-US" sz="1150" dirty="0" smtClean="0"/>
              <a:t>7.	Effective communication – contextualized gospel witness is allowing Muslims to hear and understand the gospel’s message and its implications for them.</a:t>
            </a:r>
          </a:p>
          <a:p>
            <a:pPr marL="228600" indent="-228600"/>
            <a:r>
              <a:rPr lang="en-US" sz="1150" dirty="0" smtClean="0"/>
              <a:t>8.	Discovery – As Muslims discover for themselves who Jesus is, they are drawn to Him.</a:t>
            </a:r>
          </a:p>
          <a:p>
            <a:pPr marL="228600" indent="-228600"/>
            <a:r>
              <a:rPr lang="en-US" sz="1150" dirty="0" smtClean="0"/>
              <a:t>9.	Islam itself – Islam contains the seeds of its own destruction.</a:t>
            </a:r>
          </a:p>
          <a:p>
            <a:pPr marL="228600" indent="-228600"/>
            <a:r>
              <a:rPr lang="en-US" sz="1150" dirty="0" smtClean="0"/>
              <a:t>10. Indigenization – These movements are not foreign controlled. They are intensely owned by the Muslim-background believers who continue to pay a price for their faith in Christ.</a:t>
            </a:r>
          </a:p>
        </p:txBody>
      </p:sp>
      <p:sp>
        <p:nvSpPr>
          <p:cNvPr id="4" name="Slide Number Placeholder 3"/>
          <p:cNvSpPr>
            <a:spLocks noGrp="1"/>
          </p:cNvSpPr>
          <p:nvPr>
            <p:ph type="sldNum" sz="quarter" idx="10"/>
          </p:nvPr>
        </p:nvSpPr>
        <p:spPr/>
        <p:txBody>
          <a:bodyPr/>
          <a:lstStyle/>
          <a:p>
            <a:fld id="{3904E7F9-D982-9544-BA54-69318524B342}" type="slidenum">
              <a:rPr lang="en-US" smtClean="0"/>
              <a:t>13</a:t>
            </a:fld>
            <a:endParaRPr lang="en-US"/>
          </a:p>
        </p:txBody>
      </p:sp>
    </p:spTree>
    <p:extLst>
      <p:ext uri="{BB962C8B-B14F-4D97-AF65-F5344CB8AC3E}">
        <p14:creationId xmlns:p14="http://schemas.microsoft.com/office/powerpoint/2010/main" val="3584284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4" y="4379913"/>
            <a:ext cx="5740789" cy="4148137"/>
          </a:xfrm>
        </p:spPr>
        <p:txBody>
          <a:bodyPr/>
          <a:lstStyle/>
          <a:p>
            <a:r>
              <a:rPr lang="en-US" sz="1150" i="1" dirty="0" smtClean="0"/>
              <a:t>A Wind in the House of Islam</a:t>
            </a:r>
            <a:r>
              <a:rPr lang="en-US" sz="1150" dirty="0" smtClean="0"/>
              <a:t> is the result of more than a thousand interviews from Muslim-background believers, each one a part of the movements that are taking place from West Africa to Indo-Malaysia. Listening to these stories have allowed us to identify bridges that God is using to draw Muslims to Christ throughout the House of Islam.</a:t>
            </a:r>
          </a:p>
          <a:p>
            <a:endParaRPr lang="en-US" sz="1150" dirty="0"/>
          </a:p>
          <a:p>
            <a:r>
              <a:rPr lang="en-US" sz="1150" dirty="0" smtClean="0"/>
              <a:t>Here are 10 bridges that God is using to foster movements of Muslims to Christ today:</a:t>
            </a:r>
          </a:p>
          <a:p>
            <a:endParaRPr lang="en-US" sz="1150" dirty="0"/>
          </a:p>
          <a:p>
            <a:pPr marL="228600" indent="-228600"/>
            <a:r>
              <a:rPr lang="en-US" sz="1150" dirty="0" smtClean="0"/>
              <a:t>1.	Faith – believing that God desires Muslims’ salvation, and acting on that belief.</a:t>
            </a:r>
          </a:p>
          <a:p>
            <a:pPr marL="228600" indent="-228600"/>
            <a:r>
              <a:rPr lang="en-US" sz="1150" dirty="0" smtClean="0"/>
              <a:t>2.	Prayer – the invisible force that tears down strongholds and unleashes the power of God.</a:t>
            </a:r>
          </a:p>
          <a:p>
            <a:pPr marL="228600" indent="-228600"/>
            <a:r>
              <a:rPr lang="en-US" sz="1150" dirty="0" smtClean="0"/>
              <a:t>3.	Scripture – only as the word of God is translated into the heart languages of Muslims are they able to hear and respond to the gospel.  Much remains to be done!</a:t>
            </a:r>
          </a:p>
          <a:p>
            <a:pPr marL="228600" indent="-228600"/>
            <a:r>
              <a:rPr lang="en-US" sz="1150" dirty="0" smtClean="0"/>
              <a:t>4.	Holy Spirit – dreams, visions, conviction of lostness, answered prayers. Could it be that the Spirit has been at work for centuries, but we’re just now around to hear about it?</a:t>
            </a:r>
          </a:p>
          <a:p>
            <a:pPr marL="228600" indent="-228600"/>
            <a:r>
              <a:rPr lang="en-US" sz="1150" dirty="0" smtClean="0"/>
              <a:t>5.	Faithful witness – Missionaries, historic Christian communities, giants who preceded us have been attested to in many testimonies of today’s Muslim-background movements.</a:t>
            </a:r>
          </a:p>
          <a:p>
            <a:pPr marL="228600" indent="-228600"/>
            <a:r>
              <a:rPr lang="en-US" sz="1150" dirty="0" smtClean="0"/>
              <a:t>6.	Learning from the Body of Christ – as breakthroughs take place, effective patterns of witness are being shared. Many movements today trace to lessons first learned by others.</a:t>
            </a:r>
          </a:p>
          <a:p>
            <a:pPr marL="228600" indent="-228600"/>
            <a:r>
              <a:rPr lang="en-US" sz="1150" dirty="0" smtClean="0"/>
              <a:t>7.	Effective communication – contextualized gospel witness is allowing Muslims to hear and understand the gospel’s message and its implications for them.</a:t>
            </a:r>
          </a:p>
          <a:p>
            <a:pPr marL="228600" indent="-228600"/>
            <a:r>
              <a:rPr lang="en-US" sz="1150" dirty="0" smtClean="0"/>
              <a:t>8.	Discovery – As Muslims discover for themselves who Jesus is, they are drawn to Him.</a:t>
            </a:r>
          </a:p>
          <a:p>
            <a:pPr marL="228600" indent="-228600"/>
            <a:r>
              <a:rPr lang="en-US" sz="1150" dirty="0" smtClean="0"/>
              <a:t>9.	Islam itself – Islam contains the seeds of its own destruction.</a:t>
            </a:r>
          </a:p>
          <a:p>
            <a:pPr marL="228600" indent="-228600"/>
            <a:r>
              <a:rPr lang="en-US" sz="1150" dirty="0" smtClean="0"/>
              <a:t>10. Indigenization – These movements are not foreign controlled. They are intensely owned by the Muslim-background believers who continue to pay a price for their faith in Christ.</a:t>
            </a:r>
          </a:p>
        </p:txBody>
      </p:sp>
      <p:sp>
        <p:nvSpPr>
          <p:cNvPr id="4" name="Slide Number Placeholder 3"/>
          <p:cNvSpPr>
            <a:spLocks noGrp="1"/>
          </p:cNvSpPr>
          <p:nvPr>
            <p:ph type="sldNum" sz="quarter" idx="10"/>
          </p:nvPr>
        </p:nvSpPr>
        <p:spPr/>
        <p:txBody>
          <a:bodyPr/>
          <a:lstStyle/>
          <a:p>
            <a:fld id="{3904E7F9-D982-9544-BA54-69318524B342}" type="slidenum">
              <a:rPr lang="en-US" smtClean="0"/>
              <a:t>14</a:t>
            </a:fld>
            <a:endParaRPr lang="en-US"/>
          </a:p>
        </p:txBody>
      </p:sp>
    </p:spTree>
    <p:extLst>
      <p:ext uri="{BB962C8B-B14F-4D97-AF65-F5344CB8AC3E}">
        <p14:creationId xmlns:p14="http://schemas.microsoft.com/office/powerpoint/2010/main" val="3584284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4" y="4379913"/>
            <a:ext cx="5740789" cy="4148137"/>
          </a:xfrm>
        </p:spPr>
        <p:txBody>
          <a:bodyPr/>
          <a:lstStyle/>
          <a:p>
            <a:r>
              <a:rPr lang="en-US" sz="1150" i="1" dirty="0" smtClean="0"/>
              <a:t>A Wind in the House of Islam</a:t>
            </a:r>
            <a:r>
              <a:rPr lang="en-US" sz="1150" dirty="0" smtClean="0"/>
              <a:t> is the result of more than a thousand interviews from Muslim-background believers, each one a part of the movements that are taking place from West Africa to Indo-Malaysia. Listening to these stories have allowed us to identify bridges that God is using to draw Muslims to Christ throughout the House of Islam.</a:t>
            </a:r>
          </a:p>
          <a:p>
            <a:endParaRPr lang="en-US" sz="1150" dirty="0"/>
          </a:p>
          <a:p>
            <a:r>
              <a:rPr lang="en-US" sz="1150" dirty="0" smtClean="0"/>
              <a:t>Here are 10 bridges that God is using to foster movements of Muslims to Christ today:</a:t>
            </a:r>
          </a:p>
          <a:p>
            <a:endParaRPr lang="en-US" sz="1150" dirty="0"/>
          </a:p>
          <a:p>
            <a:pPr marL="228600" indent="-228600"/>
            <a:r>
              <a:rPr lang="en-US" sz="1150" dirty="0" smtClean="0"/>
              <a:t>1.	Faith – believing that God desires Muslims’ salvation, and acting on that belief.</a:t>
            </a:r>
          </a:p>
          <a:p>
            <a:pPr marL="228600" indent="-228600"/>
            <a:r>
              <a:rPr lang="en-US" sz="1150" dirty="0" smtClean="0"/>
              <a:t>2.	Prayer – the invisible force that tears down strongholds and unleashes the power of God.</a:t>
            </a:r>
          </a:p>
          <a:p>
            <a:pPr marL="228600" indent="-228600"/>
            <a:r>
              <a:rPr lang="en-US" sz="1150" dirty="0" smtClean="0"/>
              <a:t>3.	Scripture – only as the word of God is translated into the heart languages of Muslims are they able to hear and respond to the gospel.  Much remains to be done!</a:t>
            </a:r>
          </a:p>
          <a:p>
            <a:pPr marL="228600" indent="-228600"/>
            <a:r>
              <a:rPr lang="en-US" sz="1150" dirty="0" smtClean="0"/>
              <a:t>4.	Holy Spirit – dreams, visions, conviction of lostness, answered prayers. Could it be that the Spirit has been at work for centuries, but we’re just now around to hear about it?</a:t>
            </a:r>
          </a:p>
          <a:p>
            <a:pPr marL="228600" indent="-228600"/>
            <a:r>
              <a:rPr lang="en-US" sz="1150" dirty="0" smtClean="0"/>
              <a:t>5.	Faithful witness – Missionaries, historic Christian communities, giants who preceded us have been attested to in many testimonies of today’s Muslim-background movements.</a:t>
            </a:r>
          </a:p>
          <a:p>
            <a:pPr marL="228600" indent="-228600"/>
            <a:r>
              <a:rPr lang="en-US" sz="1150" dirty="0" smtClean="0"/>
              <a:t>6.	Learning from the Body of Christ – as breakthroughs take place, effective patterns of witness are being shared. Many movements today trace to lessons first learned by others.</a:t>
            </a:r>
          </a:p>
          <a:p>
            <a:pPr marL="228600" indent="-228600"/>
            <a:r>
              <a:rPr lang="en-US" sz="1150" dirty="0" smtClean="0"/>
              <a:t>7.	Effective communication – contextualized gospel witness is allowing Muslims to hear and understand the gospel’s message and its implications for them.</a:t>
            </a:r>
          </a:p>
          <a:p>
            <a:pPr marL="228600" indent="-228600"/>
            <a:r>
              <a:rPr lang="en-US" sz="1150" dirty="0" smtClean="0"/>
              <a:t>8.	Discovery – As Muslims discover for themselves who Jesus is, they are drawn to Him.</a:t>
            </a:r>
          </a:p>
          <a:p>
            <a:pPr marL="228600" indent="-228600"/>
            <a:r>
              <a:rPr lang="en-US" sz="1150" dirty="0" smtClean="0"/>
              <a:t>9.	Islam itself – Islam contains the seeds of its own destruction.</a:t>
            </a:r>
          </a:p>
          <a:p>
            <a:pPr marL="228600" indent="-228600"/>
            <a:r>
              <a:rPr lang="en-US" sz="1150" dirty="0" smtClean="0"/>
              <a:t>10. Indigenization – These movements are not foreign controlled. They are intensely owned by the Muslim-background believers who continue to pay a price for their faith in Christ.</a:t>
            </a:r>
          </a:p>
        </p:txBody>
      </p:sp>
      <p:sp>
        <p:nvSpPr>
          <p:cNvPr id="4" name="Slide Number Placeholder 3"/>
          <p:cNvSpPr>
            <a:spLocks noGrp="1"/>
          </p:cNvSpPr>
          <p:nvPr>
            <p:ph type="sldNum" sz="quarter" idx="10"/>
          </p:nvPr>
        </p:nvSpPr>
        <p:spPr/>
        <p:txBody>
          <a:bodyPr/>
          <a:lstStyle/>
          <a:p>
            <a:fld id="{3904E7F9-D982-9544-BA54-69318524B342}" type="slidenum">
              <a:rPr lang="en-US" smtClean="0"/>
              <a:t>15</a:t>
            </a:fld>
            <a:endParaRPr lang="en-US"/>
          </a:p>
        </p:txBody>
      </p:sp>
    </p:spTree>
    <p:extLst>
      <p:ext uri="{BB962C8B-B14F-4D97-AF65-F5344CB8AC3E}">
        <p14:creationId xmlns:p14="http://schemas.microsoft.com/office/powerpoint/2010/main" val="3584284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4" y="4379913"/>
            <a:ext cx="5740789" cy="4148137"/>
          </a:xfrm>
        </p:spPr>
        <p:txBody>
          <a:bodyPr/>
          <a:lstStyle/>
          <a:p>
            <a:r>
              <a:rPr lang="en-US" sz="1150" i="1" dirty="0" smtClean="0"/>
              <a:t>A Wind in the House of Islam</a:t>
            </a:r>
            <a:r>
              <a:rPr lang="en-US" sz="1150" dirty="0" smtClean="0"/>
              <a:t> is the result of more than a thousand interviews from Muslim-background believers, each one a part of the movements that are taking place from West Africa to Indo-Malaysia. Listening to these stories have allowed us to identify bridges that God is using to draw Muslims to Christ throughout the House of Islam.</a:t>
            </a:r>
          </a:p>
          <a:p>
            <a:endParaRPr lang="en-US" sz="1150" dirty="0"/>
          </a:p>
          <a:p>
            <a:r>
              <a:rPr lang="en-US" sz="1150" dirty="0" smtClean="0"/>
              <a:t>Here are 10 bridges that God is using to foster movements of Muslims to Christ today:</a:t>
            </a:r>
          </a:p>
          <a:p>
            <a:endParaRPr lang="en-US" sz="1150" dirty="0"/>
          </a:p>
          <a:p>
            <a:pPr marL="228600" indent="-228600"/>
            <a:r>
              <a:rPr lang="en-US" sz="1150" dirty="0" smtClean="0"/>
              <a:t>1.	Faith – believing that God desires Muslims’ salvation, and acting on that belief.</a:t>
            </a:r>
          </a:p>
          <a:p>
            <a:pPr marL="228600" indent="-228600"/>
            <a:r>
              <a:rPr lang="en-US" sz="1150" dirty="0" smtClean="0"/>
              <a:t>2.	Prayer – the invisible force that tears down strongholds and unleashes the power of God.</a:t>
            </a:r>
          </a:p>
          <a:p>
            <a:pPr marL="228600" indent="-228600"/>
            <a:r>
              <a:rPr lang="en-US" sz="1150" dirty="0" smtClean="0"/>
              <a:t>3.	Scripture – only as the word of God is translated into the heart languages of Muslims are they able to hear and respond to the gospel.  Much remains to be done!</a:t>
            </a:r>
          </a:p>
          <a:p>
            <a:pPr marL="228600" indent="-228600"/>
            <a:r>
              <a:rPr lang="en-US" sz="1150" dirty="0" smtClean="0"/>
              <a:t>4.	Holy Spirit – dreams, visions, conviction of lostness, answered prayers. Could it be that the Spirit has been at work for centuries, but we’re just now around to hear about it?</a:t>
            </a:r>
          </a:p>
          <a:p>
            <a:pPr marL="228600" indent="-228600"/>
            <a:r>
              <a:rPr lang="en-US" sz="1150" dirty="0" smtClean="0"/>
              <a:t>5.	Faithful witness – Missionaries, historic Christian communities, giants who preceded us have been attested to in many testimonies of today’s Muslim-background movements.</a:t>
            </a:r>
          </a:p>
          <a:p>
            <a:pPr marL="228600" indent="-228600"/>
            <a:r>
              <a:rPr lang="en-US" sz="1150" dirty="0" smtClean="0"/>
              <a:t>6.	Learning from the Body of Christ – as breakthroughs take place, effective patterns of witness are being shared. Many movements today trace to lessons first learned by others.</a:t>
            </a:r>
          </a:p>
          <a:p>
            <a:pPr marL="228600" indent="-228600"/>
            <a:r>
              <a:rPr lang="en-US" sz="1150" dirty="0" smtClean="0"/>
              <a:t>7.	Effective communication – contextualized gospel witness is allowing Muslims to hear and understand the gospel’s message and its implications for them.</a:t>
            </a:r>
          </a:p>
          <a:p>
            <a:pPr marL="228600" indent="-228600"/>
            <a:r>
              <a:rPr lang="en-US" sz="1150" dirty="0" smtClean="0"/>
              <a:t>8.	Discovery – As Muslims discover for themselves who Jesus is, they are drawn to Him.</a:t>
            </a:r>
          </a:p>
          <a:p>
            <a:pPr marL="228600" indent="-228600"/>
            <a:r>
              <a:rPr lang="en-US" sz="1150" dirty="0" smtClean="0"/>
              <a:t>9.	Islam itself – Islam contains the seeds of its own destruction.</a:t>
            </a:r>
          </a:p>
          <a:p>
            <a:pPr marL="228600" indent="-228600"/>
            <a:r>
              <a:rPr lang="en-US" sz="1150" dirty="0" smtClean="0"/>
              <a:t>10. Indigenization – These movements are not foreign controlled. They are intensely owned by the Muslim-background believers who continue to pay a price for their faith in Christ.</a:t>
            </a:r>
          </a:p>
        </p:txBody>
      </p:sp>
      <p:sp>
        <p:nvSpPr>
          <p:cNvPr id="4" name="Slide Number Placeholder 3"/>
          <p:cNvSpPr>
            <a:spLocks noGrp="1"/>
          </p:cNvSpPr>
          <p:nvPr>
            <p:ph type="sldNum" sz="quarter" idx="10"/>
          </p:nvPr>
        </p:nvSpPr>
        <p:spPr/>
        <p:txBody>
          <a:bodyPr/>
          <a:lstStyle/>
          <a:p>
            <a:fld id="{3904E7F9-D982-9544-BA54-69318524B342}" type="slidenum">
              <a:rPr lang="en-US" smtClean="0"/>
              <a:t>16</a:t>
            </a:fld>
            <a:endParaRPr lang="en-US"/>
          </a:p>
        </p:txBody>
      </p:sp>
    </p:spTree>
    <p:extLst>
      <p:ext uri="{BB962C8B-B14F-4D97-AF65-F5344CB8AC3E}">
        <p14:creationId xmlns:p14="http://schemas.microsoft.com/office/powerpoint/2010/main" val="3584284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4" y="4379913"/>
            <a:ext cx="5740789" cy="4148137"/>
          </a:xfrm>
        </p:spPr>
        <p:txBody>
          <a:bodyPr/>
          <a:lstStyle/>
          <a:p>
            <a:r>
              <a:rPr lang="en-US" sz="1150" i="1" dirty="0" smtClean="0"/>
              <a:t>A Wind in the House of Islam</a:t>
            </a:r>
            <a:r>
              <a:rPr lang="en-US" sz="1150" dirty="0" smtClean="0"/>
              <a:t> is the result of more than a thousand interviews from Muslim-background believers, each one a part of the movements that are taking place from West Africa to Indo-Malaysia. Listening to these stories have allowed us to identify bridges that God is using to draw Muslims to Christ throughout the House of Islam.</a:t>
            </a:r>
          </a:p>
          <a:p>
            <a:endParaRPr lang="en-US" sz="1150" dirty="0"/>
          </a:p>
          <a:p>
            <a:r>
              <a:rPr lang="en-US" sz="1150" dirty="0" smtClean="0"/>
              <a:t>Here are 10 bridges that God is using to foster movements of Muslims to Christ today:</a:t>
            </a:r>
          </a:p>
          <a:p>
            <a:endParaRPr lang="en-US" sz="1150" dirty="0"/>
          </a:p>
          <a:p>
            <a:pPr marL="228600" indent="-228600"/>
            <a:r>
              <a:rPr lang="en-US" sz="1150" dirty="0" smtClean="0"/>
              <a:t>1.	Faith – believing that God desires Muslims’ salvation, and acting on that belief.</a:t>
            </a:r>
          </a:p>
          <a:p>
            <a:pPr marL="228600" indent="-228600"/>
            <a:r>
              <a:rPr lang="en-US" sz="1150" dirty="0" smtClean="0"/>
              <a:t>2.	Prayer – the invisible force that tears down strongholds and unleashes the power of God.</a:t>
            </a:r>
          </a:p>
          <a:p>
            <a:pPr marL="228600" indent="-228600"/>
            <a:r>
              <a:rPr lang="en-US" sz="1150" dirty="0" smtClean="0"/>
              <a:t>3.	Scripture – only as the word of God is translated into the heart languages of Muslims are they able to hear and respond to the gospel.  Much remains to be done!</a:t>
            </a:r>
          </a:p>
          <a:p>
            <a:pPr marL="228600" indent="-228600"/>
            <a:r>
              <a:rPr lang="en-US" sz="1150" dirty="0" smtClean="0"/>
              <a:t>4.	Holy Spirit – dreams, visions, conviction of lostness, answered prayers. Could it be that the Spirit has been at work for centuries, but we’re just now around to hear about it?</a:t>
            </a:r>
          </a:p>
          <a:p>
            <a:pPr marL="228600" indent="-228600"/>
            <a:r>
              <a:rPr lang="en-US" sz="1150" dirty="0" smtClean="0"/>
              <a:t>5.	Faithful witness – Missionaries, historic Christian communities, giants who preceded us have been attested to in many testimonies of today’s Muslim-background movements.</a:t>
            </a:r>
          </a:p>
          <a:p>
            <a:pPr marL="228600" indent="-228600"/>
            <a:r>
              <a:rPr lang="en-US" sz="1150" dirty="0" smtClean="0"/>
              <a:t>6.	Learning from the Body of Christ – as breakthroughs take place, effective patterns of witness are being shared. Many movements today trace to lessons first learned by others.</a:t>
            </a:r>
          </a:p>
          <a:p>
            <a:pPr marL="228600" indent="-228600"/>
            <a:r>
              <a:rPr lang="en-US" sz="1150" dirty="0" smtClean="0"/>
              <a:t>7.	Effective communication – contextualized gospel witness is allowing Muslims to hear and understand the gospel’s message and its implications for them.</a:t>
            </a:r>
          </a:p>
          <a:p>
            <a:pPr marL="228600" indent="-228600"/>
            <a:r>
              <a:rPr lang="en-US" sz="1150" dirty="0" smtClean="0"/>
              <a:t>8.	Discovery – As Muslims discover for themselves who Jesus is, they are drawn to Him.</a:t>
            </a:r>
          </a:p>
          <a:p>
            <a:pPr marL="228600" indent="-228600"/>
            <a:r>
              <a:rPr lang="en-US" sz="1150" dirty="0" smtClean="0"/>
              <a:t>9.	Islam itself – Islam contains the seeds of its own destruction.</a:t>
            </a:r>
          </a:p>
          <a:p>
            <a:pPr marL="228600" indent="-228600"/>
            <a:r>
              <a:rPr lang="en-US" sz="1150" dirty="0" smtClean="0"/>
              <a:t>10. Indigenization – These movements are not foreign controlled. They are intensely owned by the Muslim-background believers who continue to pay a price for their faith in Christ.</a:t>
            </a:r>
          </a:p>
        </p:txBody>
      </p:sp>
      <p:sp>
        <p:nvSpPr>
          <p:cNvPr id="4" name="Slide Number Placeholder 3"/>
          <p:cNvSpPr>
            <a:spLocks noGrp="1"/>
          </p:cNvSpPr>
          <p:nvPr>
            <p:ph type="sldNum" sz="quarter" idx="10"/>
          </p:nvPr>
        </p:nvSpPr>
        <p:spPr/>
        <p:txBody>
          <a:bodyPr/>
          <a:lstStyle/>
          <a:p>
            <a:fld id="{3904E7F9-D982-9544-BA54-69318524B342}" type="slidenum">
              <a:rPr lang="en-US" smtClean="0"/>
              <a:t>17</a:t>
            </a:fld>
            <a:endParaRPr lang="en-US"/>
          </a:p>
        </p:txBody>
      </p:sp>
    </p:spTree>
    <p:extLst>
      <p:ext uri="{BB962C8B-B14F-4D97-AF65-F5344CB8AC3E}">
        <p14:creationId xmlns:p14="http://schemas.microsoft.com/office/powerpoint/2010/main" val="3584284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4" y="4379913"/>
            <a:ext cx="5740789" cy="4148137"/>
          </a:xfrm>
        </p:spPr>
        <p:txBody>
          <a:bodyPr/>
          <a:lstStyle/>
          <a:p>
            <a:r>
              <a:rPr lang="en-US" sz="1150" i="1" dirty="0" smtClean="0"/>
              <a:t>A Wind in the House of Islam</a:t>
            </a:r>
            <a:r>
              <a:rPr lang="en-US" sz="1150" dirty="0" smtClean="0"/>
              <a:t> is the result of more than a thousand interviews from Muslim-background believers, each one a part of the movements that are taking place from West Africa to Indo-Malaysia. Listening to these stories have allowed us to identify bridges that God is using to draw Muslims to Christ throughout the House of Islam.</a:t>
            </a:r>
          </a:p>
          <a:p>
            <a:endParaRPr lang="en-US" sz="1150" dirty="0"/>
          </a:p>
          <a:p>
            <a:r>
              <a:rPr lang="en-US" sz="1150" dirty="0" smtClean="0"/>
              <a:t>Here are 10 bridges that God is using to foster movements of Muslims to Christ today:</a:t>
            </a:r>
          </a:p>
          <a:p>
            <a:endParaRPr lang="en-US" sz="1150" dirty="0"/>
          </a:p>
          <a:p>
            <a:pPr marL="228600" indent="-228600"/>
            <a:r>
              <a:rPr lang="en-US" sz="1150" dirty="0" smtClean="0"/>
              <a:t>1.	Faith – believing that God desires Muslims’ salvation, and acting on that belief.</a:t>
            </a:r>
          </a:p>
          <a:p>
            <a:pPr marL="228600" indent="-228600"/>
            <a:r>
              <a:rPr lang="en-US" sz="1150" dirty="0" smtClean="0"/>
              <a:t>2.	Prayer – the invisible force that tears down strongholds and unleashes the power of God.</a:t>
            </a:r>
          </a:p>
          <a:p>
            <a:pPr marL="228600" indent="-228600"/>
            <a:r>
              <a:rPr lang="en-US" sz="1150" dirty="0" smtClean="0"/>
              <a:t>3.	Scripture – only as the word of God is translated into the heart languages of Muslims are they able to hear and respond to the gospel.  Much remains to be done!</a:t>
            </a:r>
          </a:p>
          <a:p>
            <a:pPr marL="228600" indent="-228600"/>
            <a:r>
              <a:rPr lang="en-US" sz="1150" dirty="0" smtClean="0"/>
              <a:t>4.	Holy Spirit – dreams, visions, conviction of lostness, answered prayers. Could it be that the Spirit has been at work for centuries, but we’re just now around to hear about it?</a:t>
            </a:r>
          </a:p>
          <a:p>
            <a:pPr marL="228600" indent="-228600"/>
            <a:r>
              <a:rPr lang="en-US" sz="1150" dirty="0" smtClean="0"/>
              <a:t>5.	Faithful witness – Missionaries, historic Christian communities, giants who preceded us have been attested to in many testimonies of today’s Muslim-background movements.</a:t>
            </a:r>
          </a:p>
          <a:p>
            <a:pPr marL="228600" indent="-228600"/>
            <a:r>
              <a:rPr lang="en-US" sz="1150" dirty="0" smtClean="0"/>
              <a:t>6.	Learning from the Body of Christ – as breakthroughs take place, effective patterns of witness are being shared. Many movements today trace to lessons first learned by others.</a:t>
            </a:r>
          </a:p>
          <a:p>
            <a:pPr marL="228600" indent="-228600"/>
            <a:r>
              <a:rPr lang="en-US" sz="1150" dirty="0" smtClean="0"/>
              <a:t>7.	Effective communication – contextualized gospel witness is allowing Muslims to hear and understand the gospel’s message and its implications for them.</a:t>
            </a:r>
          </a:p>
          <a:p>
            <a:pPr marL="228600" indent="-228600"/>
            <a:r>
              <a:rPr lang="en-US" sz="1150" dirty="0" smtClean="0"/>
              <a:t>8.	Discovery – As Muslims discover for themselves who Jesus is, they are drawn to Him.</a:t>
            </a:r>
          </a:p>
          <a:p>
            <a:pPr marL="228600" indent="-228600"/>
            <a:r>
              <a:rPr lang="en-US" sz="1150" dirty="0" smtClean="0"/>
              <a:t>9.	Islam itself – Islam contains the seeds of its own destruction.</a:t>
            </a:r>
          </a:p>
          <a:p>
            <a:pPr marL="228600" indent="-228600"/>
            <a:r>
              <a:rPr lang="en-US" sz="1150" dirty="0" smtClean="0"/>
              <a:t>10. Indigenization – These movements are not foreign controlled. They are intensely owned by the Muslim-background believers who continue to pay a price for their faith in Christ.</a:t>
            </a:r>
          </a:p>
        </p:txBody>
      </p:sp>
      <p:sp>
        <p:nvSpPr>
          <p:cNvPr id="4" name="Slide Number Placeholder 3"/>
          <p:cNvSpPr>
            <a:spLocks noGrp="1"/>
          </p:cNvSpPr>
          <p:nvPr>
            <p:ph type="sldNum" sz="quarter" idx="10"/>
          </p:nvPr>
        </p:nvSpPr>
        <p:spPr/>
        <p:txBody>
          <a:bodyPr/>
          <a:lstStyle/>
          <a:p>
            <a:fld id="{3904E7F9-D982-9544-BA54-69318524B342}" type="slidenum">
              <a:rPr lang="en-US" smtClean="0"/>
              <a:t>18</a:t>
            </a:fld>
            <a:endParaRPr lang="en-US"/>
          </a:p>
        </p:txBody>
      </p:sp>
    </p:spTree>
    <p:extLst>
      <p:ext uri="{BB962C8B-B14F-4D97-AF65-F5344CB8AC3E}">
        <p14:creationId xmlns:p14="http://schemas.microsoft.com/office/powerpoint/2010/main" val="3584284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best practice resources are available on the website: </a:t>
            </a:r>
            <a:r>
              <a:rPr lang="en-US" dirty="0" smtClean="0">
                <a:hlinkClick r:id="rId3"/>
              </a:rPr>
              <a:t>www.ChurchPlantingMovements.com/bookstore</a:t>
            </a:r>
            <a:r>
              <a:rPr lang="en-US" dirty="0" smtClean="0"/>
              <a:t> </a:t>
            </a:r>
            <a:endParaRPr lang="en-US" dirty="0"/>
          </a:p>
          <a:p>
            <a:endParaRPr lang="en-US" dirty="0"/>
          </a:p>
        </p:txBody>
      </p:sp>
      <p:sp>
        <p:nvSpPr>
          <p:cNvPr id="4" name="Slide Number Placeholder 3"/>
          <p:cNvSpPr>
            <a:spLocks noGrp="1"/>
          </p:cNvSpPr>
          <p:nvPr>
            <p:ph type="sldNum" sz="quarter" idx="10"/>
          </p:nvPr>
        </p:nvSpPr>
        <p:spPr/>
        <p:txBody>
          <a:bodyPr/>
          <a:lstStyle/>
          <a:p>
            <a:fld id="{3904E7F9-D982-9544-BA54-69318524B342}" type="slidenum">
              <a:rPr lang="en-US" smtClean="0"/>
              <a:t>19</a:t>
            </a:fld>
            <a:endParaRPr lang="en-US"/>
          </a:p>
        </p:txBody>
      </p:sp>
    </p:spTree>
    <p:extLst>
      <p:ext uri="{BB962C8B-B14F-4D97-AF65-F5344CB8AC3E}">
        <p14:creationId xmlns:p14="http://schemas.microsoft.com/office/powerpoint/2010/main" val="964496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4" y="4379913"/>
            <a:ext cx="5740789" cy="4148137"/>
          </a:xfrm>
        </p:spPr>
        <p:txBody>
          <a:bodyPr/>
          <a:lstStyle/>
          <a:p>
            <a:r>
              <a:rPr lang="en-US" sz="1150" i="1" dirty="0" smtClean="0"/>
              <a:t>A Wind in the House of Islam</a:t>
            </a:r>
            <a:r>
              <a:rPr lang="en-US" sz="1150" dirty="0" smtClean="0"/>
              <a:t> is the result of more than a thousand interviews from Muslim-background believers, each one a part of the movements that are taking place from West Africa to Indo-Malaysia. Listening to these stories have allowed us to identify bridges that God is using to draw Muslims to Christ throughout the House of Islam.</a:t>
            </a:r>
          </a:p>
          <a:p>
            <a:endParaRPr lang="en-US" sz="1150" dirty="0"/>
          </a:p>
          <a:p>
            <a:r>
              <a:rPr lang="en-US" sz="1150" dirty="0" smtClean="0"/>
              <a:t>Here are 10 bridges that God is using to foster movements of Muslims to Christ today:</a:t>
            </a:r>
          </a:p>
          <a:p>
            <a:endParaRPr lang="en-US" sz="1150" dirty="0"/>
          </a:p>
          <a:p>
            <a:pPr marL="228600" indent="-228600"/>
            <a:r>
              <a:rPr lang="en-US" sz="1150" dirty="0" smtClean="0"/>
              <a:t>1.	Faith – believing that God desires Muslims’ salvation, and acting on that belief.</a:t>
            </a:r>
          </a:p>
          <a:p>
            <a:pPr marL="228600" indent="-228600"/>
            <a:r>
              <a:rPr lang="en-US" sz="1150" dirty="0" smtClean="0"/>
              <a:t>2.	Prayer – the invisible force that tears down strongholds and unleashes the power of God.</a:t>
            </a:r>
          </a:p>
          <a:p>
            <a:pPr marL="228600" indent="-228600"/>
            <a:r>
              <a:rPr lang="en-US" sz="1150" dirty="0" smtClean="0"/>
              <a:t>3.	Scripture – only as the word of God is translated into the heart languages of Muslims are they able to hear and respond to the gospel.  Much remains to be done!</a:t>
            </a:r>
          </a:p>
          <a:p>
            <a:pPr marL="228600" indent="-228600"/>
            <a:r>
              <a:rPr lang="en-US" sz="1150" dirty="0" smtClean="0"/>
              <a:t>4.	Holy Spirit – dreams, visions, conviction of lostness, answered prayers. Could it be that the Spirit has been at work for centuries, but we’re just now around to hear about it?</a:t>
            </a:r>
          </a:p>
          <a:p>
            <a:pPr marL="228600" indent="-228600"/>
            <a:r>
              <a:rPr lang="en-US" sz="1150" dirty="0" smtClean="0"/>
              <a:t>5.	Faithful witness – Missionaries, historic Christian communities, giants who preceded us have been attested to in many testimonies of today’s Muslim-background movements.</a:t>
            </a:r>
          </a:p>
          <a:p>
            <a:pPr marL="228600" indent="-228600"/>
            <a:r>
              <a:rPr lang="en-US" sz="1150" dirty="0" smtClean="0"/>
              <a:t>6.	Learning from the Body of Christ – as breakthroughs take place, effective patterns of witness are being shared. Many movements today trace to lessons first learned by others.</a:t>
            </a:r>
          </a:p>
          <a:p>
            <a:pPr marL="228600" indent="-228600"/>
            <a:r>
              <a:rPr lang="en-US" sz="1150" dirty="0" smtClean="0"/>
              <a:t>7.	Effective communication – contextualized gospel witness is allowing Muslims to hear and understand the gospel’s message and its implications for them.</a:t>
            </a:r>
          </a:p>
          <a:p>
            <a:pPr marL="228600" indent="-228600"/>
            <a:r>
              <a:rPr lang="en-US" sz="1150" dirty="0" smtClean="0"/>
              <a:t>8.	Discovery – As Muslims discover for themselves who Jesus is, they are drawn to Him.</a:t>
            </a:r>
          </a:p>
          <a:p>
            <a:pPr marL="228600" indent="-228600"/>
            <a:r>
              <a:rPr lang="en-US" sz="1150" dirty="0" smtClean="0"/>
              <a:t>9.	Islam itself – Islam contains the seeds of its own destruction.</a:t>
            </a:r>
          </a:p>
          <a:p>
            <a:pPr marL="228600" indent="-228600"/>
            <a:r>
              <a:rPr lang="en-US" sz="1150" dirty="0" smtClean="0"/>
              <a:t>10. Indigenization – These movements are not foreign controlled. They are intensely owned by the Muslim-background believers who continue to pay a price for their faith in Christ.</a:t>
            </a:r>
          </a:p>
        </p:txBody>
      </p:sp>
      <p:sp>
        <p:nvSpPr>
          <p:cNvPr id="4" name="Slide Number Placeholder 3"/>
          <p:cNvSpPr>
            <a:spLocks noGrp="1"/>
          </p:cNvSpPr>
          <p:nvPr>
            <p:ph type="sldNum" sz="quarter" idx="10"/>
          </p:nvPr>
        </p:nvSpPr>
        <p:spPr/>
        <p:txBody>
          <a:bodyPr/>
          <a:lstStyle/>
          <a:p>
            <a:fld id="{3904E7F9-D982-9544-BA54-69318524B342}" type="slidenum">
              <a:rPr lang="en-US" smtClean="0"/>
              <a:t>20</a:t>
            </a:fld>
            <a:endParaRPr lang="en-US"/>
          </a:p>
        </p:txBody>
      </p:sp>
    </p:spTree>
    <p:extLst>
      <p:ext uri="{BB962C8B-B14F-4D97-AF65-F5344CB8AC3E}">
        <p14:creationId xmlns:p14="http://schemas.microsoft.com/office/powerpoint/2010/main" val="3584284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back, the growth of Islam, from a tiny desert community in Mecca in the 7</a:t>
            </a:r>
            <a:r>
              <a:rPr lang="en-US" baseline="30000" dirty="0" smtClean="0"/>
              <a:t>th</a:t>
            </a:r>
            <a:r>
              <a:rPr lang="en-US" dirty="0" smtClean="0"/>
              <a:t> century to the second largest religion in the world today, has been remarkable. Over the course of these nearly 14 centuries, Islam has gained adherents in every continent and nearly every country on earth. Along the way, tens of millions of people groups with ancient Christian roots have been assimilated into the House of Islam. </a:t>
            </a:r>
            <a:endParaRPr lang="en-US" dirty="0"/>
          </a:p>
        </p:txBody>
      </p:sp>
      <p:sp>
        <p:nvSpPr>
          <p:cNvPr id="4" name="Slide Number Placeholder 3"/>
          <p:cNvSpPr>
            <a:spLocks noGrp="1"/>
          </p:cNvSpPr>
          <p:nvPr>
            <p:ph type="sldNum" sz="quarter" idx="10"/>
          </p:nvPr>
        </p:nvSpPr>
        <p:spPr/>
        <p:txBody>
          <a:bodyPr/>
          <a:lstStyle/>
          <a:p>
            <a:fld id="{3904E7F9-D982-9544-BA54-69318524B342}" type="slidenum">
              <a:rPr lang="en-US" smtClean="0"/>
              <a:t>2</a:t>
            </a:fld>
            <a:endParaRPr lang="en-US"/>
          </a:p>
        </p:txBody>
      </p:sp>
    </p:spTree>
    <p:extLst>
      <p:ext uri="{BB962C8B-B14F-4D97-AF65-F5344CB8AC3E}">
        <p14:creationId xmlns:p14="http://schemas.microsoft.com/office/powerpoint/2010/main" val="259754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satisfy yourself to be a spectator in the greatest turning of Muslims to Christ in history. Sadly, most Christians only see Muslims as a threat, as the enemy of God’s Kingdom. They don’t realize that God loves Muslims too, and wants to see their salvation.</a:t>
            </a:r>
          </a:p>
          <a:p>
            <a:endParaRPr lang="en-US" dirty="0"/>
          </a:p>
          <a:p>
            <a:r>
              <a:rPr lang="en-US" dirty="0" smtClean="0"/>
              <a:t>Learn more about God’s amazing work in the Muslim world, read about the stories of thousands of Muslims who are saying yes to Christ and finding forgiveness, salvation and new life in Him. Spread the word: </a:t>
            </a:r>
            <a:r>
              <a:rPr lang="en-US" i="1" dirty="0" smtClean="0"/>
              <a:t>there is a Wind blowing through the House of Islam!</a:t>
            </a:r>
            <a:endParaRPr lang="en-US" dirty="0"/>
          </a:p>
        </p:txBody>
      </p:sp>
      <p:sp>
        <p:nvSpPr>
          <p:cNvPr id="4" name="Slide Number Placeholder 3"/>
          <p:cNvSpPr>
            <a:spLocks noGrp="1"/>
          </p:cNvSpPr>
          <p:nvPr>
            <p:ph type="sldNum" sz="quarter" idx="10"/>
          </p:nvPr>
        </p:nvSpPr>
        <p:spPr/>
        <p:txBody>
          <a:bodyPr/>
          <a:lstStyle/>
          <a:p>
            <a:fld id="{3904E7F9-D982-9544-BA54-69318524B342}" type="slidenum">
              <a:rPr lang="en-US" smtClean="0"/>
              <a:t>21</a:t>
            </a:fld>
            <a:endParaRPr lang="en-US"/>
          </a:p>
        </p:txBody>
      </p:sp>
    </p:spTree>
    <p:extLst>
      <p:ext uri="{BB962C8B-B14F-4D97-AF65-F5344CB8AC3E}">
        <p14:creationId xmlns:p14="http://schemas.microsoft.com/office/powerpoint/2010/main" val="2563650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Surely in the course of these nearly 14 centuries there have also been movements in the other direction. We know that individual men, women, and children have converted from Islam to Christianity, but have these ever occurred in significant numbers? </a:t>
            </a:r>
          </a:p>
          <a:p>
            <a:endParaRPr lang="en-US" dirty="0"/>
          </a:p>
          <a:p>
            <a:r>
              <a:rPr lang="en-US" dirty="0" smtClean="0"/>
              <a:t>If we define a movement of Muslims to Christ as 1,000 baptisms or 100 new church starts over the course of one to two decades, can we find historic examples of Muslim movements to Christ? If so, where, when, and how did they occur? </a:t>
            </a:r>
          </a:p>
          <a:p>
            <a:endParaRPr lang="en-US" dirty="0"/>
          </a:p>
          <a:p>
            <a:r>
              <a:rPr lang="en-US" dirty="0" smtClean="0"/>
              <a:t>Let’s review Muslim-Christian history now with an eye for Muslim movements to Christ.</a:t>
            </a:r>
            <a:endParaRPr lang="en-US" dirty="0"/>
          </a:p>
        </p:txBody>
      </p:sp>
      <p:sp>
        <p:nvSpPr>
          <p:cNvPr id="4" name="Slide Number Placeholder 3"/>
          <p:cNvSpPr>
            <a:spLocks noGrp="1"/>
          </p:cNvSpPr>
          <p:nvPr>
            <p:ph type="sldNum" sz="quarter" idx="10"/>
          </p:nvPr>
        </p:nvSpPr>
        <p:spPr/>
        <p:txBody>
          <a:bodyPr/>
          <a:lstStyle/>
          <a:p>
            <a:fld id="{3904E7F9-D982-9544-BA54-69318524B342}" type="slidenum">
              <a:rPr lang="en-US" smtClean="0"/>
              <a:t>3</a:t>
            </a:fld>
            <a:endParaRPr lang="en-US"/>
          </a:p>
        </p:txBody>
      </p:sp>
    </p:spTree>
    <p:extLst>
      <p:ext uri="{BB962C8B-B14F-4D97-AF65-F5344CB8AC3E}">
        <p14:creationId xmlns:p14="http://schemas.microsoft.com/office/powerpoint/2010/main" val="2634923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 retrospective look at nearly 14 centuries of Muslim-Christian interaction tells the story. Over these same centuries, tens of millions of Christians were converted to Islam and assimilated into the House of Islam. Yet in the first millennium of Muslim-Christian interchange, we could find only three possible movements of at least 1,000 Muslims from an Islamic community being baptized into any expression of the Christian faith.</a:t>
            </a:r>
          </a:p>
          <a:p>
            <a:endParaRPr lang="en-US" dirty="0"/>
          </a:p>
          <a:p>
            <a:r>
              <a:rPr lang="en-US" dirty="0" smtClean="0"/>
              <a:t>The first hint of a shift in direction occurs in the latter decades of the 19</a:t>
            </a:r>
            <a:r>
              <a:rPr lang="en-US" baseline="30000" dirty="0" smtClean="0"/>
              <a:t>th</a:t>
            </a:r>
            <a:r>
              <a:rPr lang="en-US" dirty="0" smtClean="0"/>
              <a:t> century, followed by a further 11 movements in the final third of the 20</a:t>
            </a:r>
            <a:r>
              <a:rPr lang="en-US" baseline="30000" dirty="0" smtClean="0"/>
              <a:t>th</a:t>
            </a:r>
            <a:r>
              <a:rPr lang="en-US" dirty="0" smtClean="0"/>
              <a:t> century. However, in just the first 13 years of the 21</a:t>
            </a:r>
            <a:r>
              <a:rPr lang="en-US" baseline="30000" dirty="0" smtClean="0"/>
              <a:t>st</a:t>
            </a:r>
            <a:r>
              <a:rPr lang="en-US" dirty="0" smtClean="0"/>
              <a:t> century, we have already seen an additional 69 Muslim movements to Christ. </a:t>
            </a:r>
          </a:p>
          <a:p>
            <a:endParaRPr lang="en-US" dirty="0"/>
          </a:p>
          <a:p>
            <a:r>
              <a:rPr lang="en-US" dirty="0" smtClean="0"/>
              <a:t>We are indeed living in the midst of the greatest turning of Muslims to Christ </a:t>
            </a:r>
            <a:r>
              <a:rPr lang="en-US" smtClean="0"/>
              <a:t>in history.</a:t>
            </a:r>
            <a:endParaRPr lang="en-US"/>
          </a:p>
        </p:txBody>
      </p:sp>
      <p:sp>
        <p:nvSpPr>
          <p:cNvPr id="4" name="Slide Number Placeholder 3"/>
          <p:cNvSpPr>
            <a:spLocks noGrp="1"/>
          </p:cNvSpPr>
          <p:nvPr>
            <p:ph type="sldNum" sz="quarter" idx="10"/>
          </p:nvPr>
        </p:nvSpPr>
        <p:spPr/>
        <p:txBody>
          <a:bodyPr/>
          <a:lstStyle/>
          <a:p>
            <a:fld id="{3904E7F9-D982-9544-BA54-69318524B342}" type="slidenum">
              <a:rPr lang="en-US" smtClean="0"/>
              <a:t>4</a:t>
            </a:fld>
            <a:endParaRPr lang="en-US"/>
          </a:p>
        </p:txBody>
      </p:sp>
    </p:spTree>
    <p:extLst>
      <p:ext uri="{BB962C8B-B14F-4D97-AF65-F5344CB8AC3E}">
        <p14:creationId xmlns:p14="http://schemas.microsoft.com/office/powerpoint/2010/main" val="2953437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than two and a half thousand years ago, speaking through the prophet Habakkuk, God instructed His people to look to the nations, literally the </a:t>
            </a:r>
            <a:r>
              <a:rPr lang="en-US" i="1" dirty="0" smtClean="0"/>
              <a:t>goy</a:t>
            </a:r>
            <a:r>
              <a:rPr lang="en-US" dirty="0" smtClean="0"/>
              <a:t>, or people groups, of the world, among whom He said he would do something amazing, so amazing, in fact, that they would not believe it, even if they were told.</a:t>
            </a:r>
          </a:p>
          <a:p>
            <a:endParaRPr lang="en-US" dirty="0"/>
          </a:p>
          <a:p>
            <a:r>
              <a:rPr lang="en-US" dirty="0" smtClean="0"/>
              <a:t>Many of God’s people see this prophecy as occurring today. God </a:t>
            </a:r>
            <a:r>
              <a:rPr lang="en-US" i="1" dirty="0" smtClean="0"/>
              <a:t>is</a:t>
            </a:r>
            <a:r>
              <a:rPr lang="en-US" dirty="0" smtClean="0"/>
              <a:t> doing something amazing among the nations of the earth, something that challenges our ability to grasp.</a:t>
            </a:r>
            <a:endParaRPr lang="en-US" dirty="0"/>
          </a:p>
        </p:txBody>
      </p:sp>
      <p:sp>
        <p:nvSpPr>
          <p:cNvPr id="4" name="Slide Number Placeholder 3"/>
          <p:cNvSpPr>
            <a:spLocks noGrp="1"/>
          </p:cNvSpPr>
          <p:nvPr>
            <p:ph type="sldNum" sz="quarter" idx="10"/>
          </p:nvPr>
        </p:nvSpPr>
        <p:spPr/>
        <p:txBody>
          <a:bodyPr/>
          <a:lstStyle/>
          <a:p>
            <a:fld id="{3904E7F9-D982-9544-BA54-69318524B342}" type="slidenum">
              <a:rPr lang="en-US" smtClean="0"/>
              <a:t>5</a:t>
            </a:fld>
            <a:endParaRPr lang="en-US"/>
          </a:p>
        </p:txBody>
      </p:sp>
    </p:spTree>
    <p:extLst>
      <p:ext uri="{BB962C8B-B14F-4D97-AF65-F5344CB8AC3E}">
        <p14:creationId xmlns:p14="http://schemas.microsoft.com/office/powerpoint/2010/main" val="3157895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back, the growth of Islam, from a tiny desert community in Mecca in the 7</a:t>
            </a:r>
            <a:r>
              <a:rPr lang="en-US" baseline="30000" dirty="0" smtClean="0"/>
              <a:t>th</a:t>
            </a:r>
            <a:r>
              <a:rPr lang="en-US" dirty="0" smtClean="0"/>
              <a:t> century to the second largest religion in the world today, has been remarkable. Over the course of these nearly 14 centuries, Islam has gained adherents in every continent and nearly every country on earth. Along the way, tens of millions of people groups with ancient Christian roots have been assimilated into the House of Islam. </a:t>
            </a:r>
            <a:endParaRPr lang="en-US" dirty="0"/>
          </a:p>
        </p:txBody>
      </p:sp>
      <p:sp>
        <p:nvSpPr>
          <p:cNvPr id="4" name="Slide Number Placeholder 3"/>
          <p:cNvSpPr>
            <a:spLocks noGrp="1"/>
          </p:cNvSpPr>
          <p:nvPr>
            <p:ph type="sldNum" sz="quarter" idx="10"/>
          </p:nvPr>
        </p:nvSpPr>
        <p:spPr/>
        <p:txBody>
          <a:bodyPr/>
          <a:lstStyle/>
          <a:p>
            <a:fld id="{3904E7F9-D982-9544-BA54-69318524B342}" type="slidenum">
              <a:rPr lang="en-US" smtClean="0"/>
              <a:t>6</a:t>
            </a:fld>
            <a:endParaRPr lang="en-US"/>
          </a:p>
        </p:txBody>
      </p:sp>
    </p:spTree>
    <p:extLst>
      <p:ext uri="{BB962C8B-B14F-4D97-AF65-F5344CB8AC3E}">
        <p14:creationId xmlns:p14="http://schemas.microsoft.com/office/powerpoint/2010/main" val="259754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4" y="4379913"/>
            <a:ext cx="5740789" cy="4148137"/>
          </a:xfrm>
        </p:spPr>
        <p:txBody>
          <a:bodyPr/>
          <a:lstStyle/>
          <a:p>
            <a:r>
              <a:rPr lang="en-US" sz="1150" i="1" dirty="0" smtClean="0"/>
              <a:t>A Wind in the House of Islam</a:t>
            </a:r>
            <a:r>
              <a:rPr lang="en-US" sz="1150" dirty="0" smtClean="0"/>
              <a:t> is the result of more than a thousand interviews from Muslim-background believers, each one a part of the movements that are taking place from West Africa to Indo-Malaysia. Listening to these stories have allowed us to identify bridges that God is using to draw Muslims to Christ throughout the House of Islam.</a:t>
            </a:r>
          </a:p>
          <a:p>
            <a:endParaRPr lang="en-US" sz="1150" dirty="0"/>
          </a:p>
          <a:p>
            <a:r>
              <a:rPr lang="en-US" sz="1150" dirty="0" smtClean="0"/>
              <a:t>Here are 10 bridges that God is using to foster movements of Muslims to Christ today:</a:t>
            </a:r>
          </a:p>
          <a:p>
            <a:endParaRPr lang="en-US" sz="1150" dirty="0"/>
          </a:p>
          <a:p>
            <a:pPr marL="228600" indent="-228600"/>
            <a:r>
              <a:rPr lang="en-US" sz="1150" dirty="0" smtClean="0"/>
              <a:t>1.	Faith – believing that God desires Muslims’ salvation, and acting on that belief.</a:t>
            </a:r>
          </a:p>
          <a:p>
            <a:pPr marL="228600" indent="-228600"/>
            <a:r>
              <a:rPr lang="en-US" sz="1150" dirty="0" smtClean="0"/>
              <a:t>2.	Prayer – the invisible force that tears down strongholds and unleashes the power of God.</a:t>
            </a:r>
          </a:p>
          <a:p>
            <a:pPr marL="228600" indent="-228600"/>
            <a:r>
              <a:rPr lang="en-US" sz="1150" dirty="0" smtClean="0"/>
              <a:t>3.	Scripture – only as the word of God is translated into the heart languages of Muslims are they able to hear and respond to the gospel.  Much remains to be done!</a:t>
            </a:r>
          </a:p>
          <a:p>
            <a:pPr marL="228600" indent="-228600"/>
            <a:r>
              <a:rPr lang="en-US" sz="1150" dirty="0" smtClean="0"/>
              <a:t>4.	Holy Spirit – dreams, visions, conviction of lostness, answered prayers. Could it be that the Spirit has been at work for centuries, but we’re just now around to hear about it?</a:t>
            </a:r>
          </a:p>
          <a:p>
            <a:pPr marL="228600" indent="-228600"/>
            <a:r>
              <a:rPr lang="en-US" sz="1150" dirty="0" smtClean="0"/>
              <a:t>5.	Faithful witness – Missionaries, historic Christian communities, giants who preceded us have been attested to in many testimonies of today’s Muslim-background movements.</a:t>
            </a:r>
          </a:p>
          <a:p>
            <a:pPr marL="228600" indent="-228600"/>
            <a:r>
              <a:rPr lang="en-US" sz="1150" dirty="0" smtClean="0"/>
              <a:t>6.	Learning from the Body of Christ – as breakthroughs take place, effective patterns of witness are being shared. Many movements today trace to lessons first learned by others.</a:t>
            </a:r>
          </a:p>
          <a:p>
            <a:pPr marL="228600" indent="-228600"/>
            <a:r>
              <a:rPr lang="en-US" sz="1150" dirty="0" smtClean="0"/>
              <a:t>7.	Effective communication – contextualized gospel witness is allowing Muslims to hear and understand the gospel’s message and its implications for them.</a:t>
            </a:r>
          </a:p>
          <a:p>
            <a:pPr marL="228600" indent="-228600"/>
            <a:r>
              <a:rPr lang="en-US" sz="1150" dirty="0" smtClean="0"/>
              <a:t>8.	Discovery – As Muslims discover for themselves who Jesus is, they are drawn to Him.</a:t>
            </a:r>
          </a:p>
          <a:p>
            <a:pPr marL="228600" indent="-228600"/>
            <a:r>
              <a:rPr lang="en-US" sz="1150" dirty="0" smtClean="0"/>
              <a:t>9.	Islam itself – Islam contains the seeds of its own destruction.</a:t>
            </a:r>
          </a:p>
          <a:p>
            <a:pPr marL="228600" indent="-228600"/>
            <a:r>
              <a:rPr lang="en-US" sz="1150" dirty="0" smtClean="0"/>
              <a:t>10. Indigenization – These movements are not foreign controlled. They are intensely owned by the Muslim-background believers who continue to pay a price for their faith in Christ.</a:t>
            </a:r>
          </a:p>
        </p:txBody>
      </p:sp>
      <p:sp>
        <p:nvSpPr>
          <p:cNvPr id="4" name="Slide Number Placeholder 3"/>
          <p:cNvSpPr>
            <a:spLocks noGrp="1"/>
          </p:cNvSpPr>
          <p:nvPr>
            <p:ph type="sldNum" sz="quarter" idx="10"/>
          </p:nvPr>
        </p:nvSpPr>
        <p:spPr/>
        <p:txBody>
          <a:bodyPr/>
          <a:lstStyle/>
          <a:p>
            <a:fld id="{3904E7F9-D982-9544-BA54-69318524B342}" type="slidenum">
              <a:rPr lang="en-US" smtClean="0"/>
              <a:t>8</a:t>
            </a:fld>
            <a:endParaRPr lang="en-US"/>
          </a:p>
        </p:txBody>
      </p:sp>
    </p:spTree>
    <p:extLst>
      <p:ext uri="{BB962C8B-B14F-4D97-AF65-F5344CB8AC3E}">
        <p14:creationId xmlns:p14="http://schemas.microsoft.com/office/powerpoint/2010/main" val="3584284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thirteen years of the 21</a:t>
            </a:r>
            <a:r>
              <a:rPr lang="en-US" baseline="30000" dirty="0" smtClean="0"/>
              <a:t>st</a:t>
            </a:r>
            <a:r>
              <a:rPr lang="en-US" dirty="0" smtClean="0"/>
              <a:t> century have seen more Muslim movements to Christ than at any time in history. Due to the sensitivity of these movements, their precise locations have been obscured to protect those involved; it is still a capital offense for Muslims to convert from Islam.</a:t>
            </a:r>
          </a:p>
          <a:p>
            <a:endParaRPr lang="en-US" dirty="0"/>
          </a:p>
          <a:p>
            <a:r>
              <a:rPr lang="en-US" dirty="0" smtClean="0"/>
              <a:t>Fifteen new Muslim movements to Christ have erupted in the Middle East and Western Asia. Nineteen additional movements are taking place in Eastern and Southeastern Asia. Meanwhile, in East, North and West Africa a further 35 movements of Muslims to Christ have reached or exceeded the threshold of 1,000 baptism or 100 new church starts.</a:t>
            </a:r>
          </a:p>
          <a:p>
            <a:endParaRPr lang="en-US" dirty="0"/>
          </a:p>
          <a:p>
            <a:r>
              <a:rPr lang="en-US" dirty="0" smtClean="0"/>
              <a:t>Something is happening, something historic. A Wind is blowing through the House of Islam.</a:t>
            </a:r>
            <a:endParaRPr lang="en-US" dirty="0"/>
          </a:p>
        </p:txBody>
      </p:sp>
      <p:sp>
        <p:nvSpPr>
          <p:cNvPr id="4" name="Slide Number Placeholder 3"/>
          <p:cNvSpPr>
            <a:spLocks noGrp="1"/>
          </p:cNvSpPr>
          <p:nvPr>
            <p:ph type="sldNum" sz="quarter" idx="10"/>
          </p:nvPr>
        </p:nvSpPr>
        <p:spPr/>
        <p:txBody>
          <a:bodyPr/>
          <a:lstStyle/>
          <a:p>
            <a:fld id="{3904E7F9-D982-9544-BA54-69318524B342}" type="slidenum">
              <a:rPr lang="en-US" smtClean="0"/>
              <a:t>9</a:t>
            </a:fld>
            <a:endParaRPr lang="en-US"/>
          </a:p>
        </p:txBody>
      </p:sp>
    </p:spTree>
    <p:extLst>
      <p:ext uri="{BB962C8B-B14F-4D97-AF65-F5344CB8AC3E}">
        <p14:creationId xmlns:p14="http://schemas.microsoft.com/office/powerpoint/2010/main" val="3717702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4" y="4379913"/>
            <a:ext cx="5740789" cy="4148137"/>
          </a:xfrm>
        </p:spPr>
        <p:txBody>
          <a:bodyPr/>
          <a:lstStyle/>
          <a:p>
            <a:r>
              <a:rPr lang="en-US" sz="1150" i="1" dirty="0" smtClean="0"/>
              <a:t>A Wind in the House of Islam</a:t>
            </a:r>
            <a:r>
              <a:rPr lang="en-US" sz="1150" dirty="0" smtClean="0"/>
              <a:t> is the result of more than a thousand interviews from Muslim-background believers, each one a part of the movements that are taking place from West Africa to Indo-Malaysia. Listening to these stories have allowed us to identify bridges that God is using to draw Muslims to Christ throughout the House of Islam.</a:t>
            </a:r>
          </a:p>
          <a:p>
            <a:endParaRPr lang="en-US" sz="1150" dirty="0"/>
          </a:p>
          <a:p>
            <a:r>
              <a:rPr lang="en-US" sz="1150" dirty="0" smtClean="0"/>
              <a:t>Here are 10 bridges that God is using to foster movements of Muslims to Christ today:</a:t>
            </a:r>
          </a:p>
          <a:p>
            <a:endParaRPr lang="en-US" sz="1150" dirty="0"/>
          </a:p>
          <a:p>
            <a:pPr marL="228600" indent="-228600"/>
            <a:r>
              <a:rPr lang="en-US" sz="1150" dirty="0" smtClean="0"/>
              <a:t>1.	Faith – believing that God desires Muslims’ salvation, and acting on that belief.</a:t>
            </a:r>
          </a:p>
          <a:p>
            <a:pPr marL="228600" indent="-228600"/>
            <a:r>
              <a:rPr lang="en-US" sz="1150" dirty="0" smtClean="0"/>
              <a:t>2.	Prayer – the invisible force that tears down strongholds and unleashes the power of God.</a:t>
            </a:r>
          </a:p>
          <a:p>
            <a:pPr marL="228600" indent="-228600"/>
            <a:r>
              <a:rPr lang="en-US" sz="1150" dirty="0" smtClean="0"/>
              <a:t>3.	Scripture – only as the word of God is translated into the heart languages of Muslims are they able to hear and respond to the gospel.  Much remains to be done!</a:t>
            </a:r>
          </a:p>
          <a:p>
            <a:pPr marL="228600" indent="-228600"/>
            <a:r>
              <a:rPr lang="en-US" sz="1150" dirty="0" smtClean="0"/>
              <a:t>4.	Holy Spirit – dreams, visions, conviction of lostness, answered prayers. Could it be that the Spirit has been at work for centuries, but we’re just now around to hear about it?</a:t>
            </a:r>
          </a:p>
          <a:p>
            <a:pPr marL="228600" indent="-228600"/>
            <a:r>
              <a:rPr lang="en-US" sz="1150" dirty="0" smtClean="0"/>
              <a:t>5.	Faithful witness – Missionaries, historic Christian communities, giants who preceded us have been attested to in many testimonies of today’s Muslim-background movements.</a:t>
            </a:r>
          </a:p>
          <a:p>
            <a:pPr marL="228600" indent="-228600"/>
            <a:r>
              <a:rPr lang="en-US" sz="1150" dirty="0" smtClean="0"/>
              <a:t>6.	Learning from the Body of Christ – as breakthroughs take place, effective patterns of witness are being shared. Many movements today trace to lessons first learned by others.</a:t>
            </a:r>
          </a:p>
          <a:p>
            <a:pPr marL="228600" indent="-228600"/>
            <a:r>
              <a:rPr lang="en-US" sz="1150" dirty="0" smtClean="0"/>
              <a:t>7.	Effective communication – contextualized gospel witness is allowing Muslims to hear and understand the gospel’s message and its implications for them.</a:t>
            </a:r>
          </a:p>
          <a:p>
            <a:pPr marL="228600" indent="-228600"/>
            <a:r>
              <a:rPr lang="en-US" sz="1150" dirty="0" smtClean="0"/>
              <a:t>8.	Discovery – As Muslims discover for themselves who Jesus is, they are drawn to Him.</a:t>
            </a:r>
          </a:p>
          <a:p>
            <a:pPr marL="228600" indent="-228600"/>
            <a:r>
              <a:rPr lang="en-US" sz="1150" dirty="0" smtClean="0"/>
              <a:t>9.	Islam itself – Islam contains the seeds of its own destruction.</a:t>
            </a:r>
          </a:p>
          <a:p>
            <a:pPr marL="228600" indent="-228600"/>
            <a:r>
              <a:rPr lang="en-US" sz="1150" dirty="0" smtClean="0"/>
              <a:t>10. Indigenization – These movements are not foreign controlled. They are intensely owned by the Muslim-background believers who continue to pay a price for their faith in Christ.</a:t>
            </a:r>
          </a:p>
        </p:txBody>
      </p:sp>
      <p:sp>
        <p:nvSpPr>
          <p:cNvPr id="4" name="Slide Number Placeholder 3"/>
          <p:cNvSpPr>
            <a:spLocks noGrp="1"/>
          </p:cNvSpPr>
          <p:nvPr>
            <p:ph type="sldNum" sz="quarter" idx="10"/>
          </p:nvPr>
        </p:nvSpPr>
        <p:spPr/>
        <p:txBody>
          <a:bodyPr/>
          <a:lstStyle/>
          <a:p>
            <a:fld id="{3904E7F9-D982-9544-BA54-69318524B342}" type="slidenum">
              <a:rPr lang="en-US" smtClean="0"/>
              <a:t>10</a:t>
            </a:fld>
            <a:endParaRPr lang="en-US"/>
          </a:p>
        </p:txBody>
      </p:sp>
    </p:spTree>
    <p:extLst>
      <p:ext uri="{BB962C8B-B14F-4D97-AF65-F5344CB8AC3E}">
        <p14:creationId xmlns:p14="http://schemas.microsoft.com/office/powerpoint/2010/main" val="3584284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DA654C-3641-F843-B0A2-032F871399E3}" type="datetimeFigureOut">
              <a:rPr lang="en-US" smtClean="0"/>
              <a:t>11/16/17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4D6FE-A3EC-4B4A-92FE-9A646F6FD1F3}" type="slidenum">
              <a:rPr lang="en-US" smtClean="0"/>
              <a:t>‹#›</a:t>
            </a:fld>
            <a:endParaRPr lang="en-US"/>
          </a:p>
        </p:txBody>
      </p:sp>
    </p:spTree>
    <p:extLst>
      <p:ext uri="{BB962C8B-B14F-4D97-AF65-F5344CB8AC3E}">
        <p14:creationId xmlns:p14="http://schemas.microsoft.com/office/powerpoint/2010/main" val="2122273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DA654C-3641-F843-B0A2-032F871399E3}" type="datetimeFigureOut">
              <a:rPr lang="en-US" smtClean="0"/>
              <a:t>11/16/17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4D6FE-A3EC-4B4A-92FE-9A646F6FD1F3}" type="slidenum">
              <a:rPr lang="en-US" smtClean="0"/>
              <a:t>‹#›</a:t>
            </a:fld>
            <a:endParaRPr lang="en-US"/>
          </a:p>
        </p:txBody>
      </p:sp>
    </p:spTree>
    <p:extLst>
      <p:ext uri="{BB962C8B-B14F-4D97-AF65-F5344CB8AC3E}">
        <p14:creationId xmlns:p14="http://schemas.microsoft.com/office/powerpoint/2010/main" val="1656386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DA654C-3641-F843-B0A2-032F871399E3}" type="datetimeFigureOut">
              <a:rPr lang="en-US" smtClean="0"/>
              <a:t>11/16/17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4D6FE-A3EC-4B4A-92FE-9A646F6FD1F3}" type="slidenum">
              <a:rPr lang="en-US" smtClean="0"/>
              <a:t>‹#›</a:t>
            </a:fld>
            <a:endParaRPr lang="en-US"/>
          </a:p>
        </p:txBody>
      </p:sp>
    </p:spTree>
    <p:extLst>
      <p:ext uri="{BB962C8B-B14F-4D97-AF65-F5344CB8AC3E}">
        <p14:creationId xmlns:p14="http://schemas.microsoft.com/office/powerpoint/2010/main" val="3867209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DA654C-3641-F843-B0A2-032F871399E3}" type="datetimeFigureOut">
              <a:rPr lang="en-US" smtClean="0"/>
              <a:t>11/16/17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4D6FE-A3EC-4B4A-92FE-9A646F6FD1F3}" type="slidenum">
              <a:rPr lang="en-US" smtClean="0"/>
              <a:t>‹#›</a:t>
            </a:fld>
            <a:endParaRPr lang="en-US"/>
          </a:p>
        </p:txBody>
      </p:sp>
    </p:spTree>
    <p:extLst>
      <p:ext uri="{BB962C8B-B14F-4D97-AF65-F5344CB8AC3E}">
        <p14:creationId xmlns:p14="http://schemas.microsoft.com/office/powerpoint/2010/main" val="2795234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DA654C-3641-F843-B0A2-032F871399E3}" type="datetimeFigureOut">
              <a:rPr lang="en-US" smtClean="0"/>
              <a:t>11/16/17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4D6FE-A3EC-4B4A-92FE-9A646F6FD1F3}" type="slidenum">
              <a:rPr lang="en-US" smtClean="0"/>
              <a:t>‹#›</a:t>
            </a:fld>
            <a:endParaRPr lang="en-US"/>
          </a:p>
        </p:txBody>
      </p:sp>
    </p:spTree>
    <p:extLst>
      <p:ext uri="{BB962C8B-B14F-4D97-AF65-F5344CB8AC3E}">
        <p14:creationId xmlns:p14="http://schemas.microsoft.com/office/powerpoint/2010/main" val="499630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DA654C-3641-F843-B0A2-032F871399E3}" type="datetimeFigureOut">
              <a:rPr lang="en-US" smtClean="0"/>
              <a:t>11/16/17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84D6FE-A3EC-4B4A-92FE-9A646F6FD1F3}" type="slidenum">
              <a:rPr lang="en-US" smtClean="0"/>
              <a:t>‹#›</a:t>
            </a:fld>
            <a:endParaRPr lang="en-US"/>
          </a:p>
        </p:txBody>
      </p:sp>
    </p:spTree>
    <p:extLst>
      <p:ext uri="{BB962C8B-B14F-4D97-AF65-F5344CB8AC3E}">
        <p14:creationId xmlns:p14="http://schemas.microsoft.com/office/powerpoint/2010/main" val="1645006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DA654C-3641-F843-B0A2-032F871399E3}" type="datetimeFigureOut">
              <a:rPr lang="en-US" smtClean="0"/>
              <a:t>11/16/17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84D6FE-A3EC-4B4A-92FE-9A646F6FD1F3}" type="slidenum">
              <a:rPr lang="en-US" smtClean="0"/>
              <a:t>‹#›</a:t>
            </a:fld>
            <a:endParaRPr lang="en-US"/>
          </a:p>
        </p:txBody>
      </p:sp>
    </p:spTree>
    <p:extLst>
      <p:ext uri="{BB962C8B-B14F-4D97-AF65-F5344CB8AC3E}">
        <p14:creationId xmlns:p14="http://schemas.microsoft.com/office/powerpoint/2010/main" val="1841484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DA654C-3641-F843-B0A2-032F871399E3}" type="datetimeFigureOut">
              <a:rPr lang="en-US" smtClean="0"/>
              <a:t>11/16/17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84D6FE-A3EC-4B4A-92FE-9A646F6FD1F3}" type="slidenum">
              <a:rPr lang="en-US" smtClean="0"/>
              <a:t>‹#›</a:t>
            </a:fld>
            <a:endParaRPr lang="en-US"/>
          </a:p>
        </p:txBody>
      </p:sp>
    </p:spTree>
    <p:extLst>
      <p:ext uri="{BB962C8B-B14F-4D97-AF65-F5344CB8AC3E}">
        <p14:creationId xmlns:p14="http://schemas.microsoft.com/office/powerpoint/2010/main" val="483216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DA654C-3641-F843-B0A2-032F871399E3}" type="datetimeFigureOut">
              <a:rPr lang="en-US" smtClean="0"/>
              <a:t>11/16/17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84D6FE-A3EC-4B4A-92FE-9A646F6FD1F3}" type="slidenum">
              <a:rPr lang="en-US" smtClean="0"/>
              <a:t>‹#›</a:t>
            </a:fld>
            <a:endParaRPr lang="en-US"/>
          </a:p>
        </p:txBody>
      </p:sp>
    </p:spTree>
    <p:extLst>
      <p:ext uri="{BB962C8B-B14F-4D97-AF65-F5344CB8AC3E}">
        <p14:creationId xmlns:p14="http://schemas.microsoft.com/office/powerpoint/2010/main" val="518477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DA654C-3641-F843-B0A2-032F871399E3}" type="datetimeFigureOut">
              <a:rPr lang="en-US" smtClean="0"/>
              <a:t>11/16/17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84D6FE-A3EC-4B4A-92FE-9A646F6FD1F3}" type="slidenum">
              <a:rPr lang="en-US" smtClean="0"/>
              <a:t>‹#›</a:t>
            </a:fld>
            <a:endParaRPr lang="en-US"/>
          </a:p>
        </p:txBody>
      </p:sp>
    </p:spTree>
    <p:extLst>
      <p:ext uri="{BB962C8B-B14F-4D97-AF65-F5344CB8AC3E}">
        <p14:creationId xmlns:p14="http://schemas.microsoft.com/office/powerpoint/2010/main" val="1776037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DA654C-3641-F843-B0A2-032F871399E3}" type="datetimeFigureOut">
              <a:rPr lang="en-US" smtClean="0"/>
              <a:t>11/16/17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84D6FE-A3EC-4B4A-92FE-9A646F6FD1F3}" type="slidenum">
              <a:rPr lang="en-US" smtClean="0"/>
              <a:t>‹#›</a:t>
            </a:fld>
            <a:endParaRPr lang="en-US"/>
          </a:p>
        </p:txBody>
      </p:sp>
    </p:spTree>
    <p:extLst>
      <p:ext uri="{BB962C8B-B14F-4D97-AF65-F5344CB8AC3E}">
        <p14:creationId xmlns:p14="http://schemas.microsoft.com/office/powerpoint/2010/main" val="9052276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DA654C-3641-F843-B0A2-032F871399E3}" type="datetimeFigureOut">
              <a:rPr lang="en-US" smtClean="0"/>
              <a:t>11/16/17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84D6FE-A3EC-4B4A-92FE-9A646F6FD1F3}" type="slidenum">
              <a:rPr lang="en-US" smtClean="0"/>
              <a:t>‹#›</a:t>
            </a:fld>
            <a:endParaRPr lang="en-US"/>
          </a:p>
        </p:txBody>
      </p:sp>
    </p:spTree>
    <p:extLst>
      <p:ext uri="{BB962C8B-B14F-4D97-AF65-F5344CB8AC3E}">
        <p14:creationId xmlns:p14="http://schemas.microsoft.com/office/powerpoint/2010/main" val="1691972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7.tiff"/><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jpeg"/><Relationship Id="rId5"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15766" y="3421529"/>
            <a:ext cx="4975410" cy="2357693"/>
          </a:xfrm>
        </p:spPr>
        <p:txBody>
          <a:bodyPr>
            <a:noAutofit/>
          </a:bodyPr>
          <a:lstStyle/>
          <a:p>
            <a:pPr>
              <a:lnSpc>
                <a:spcPct val="110000"/>
              </a:lnSpc>
            </a:pPr>
            <a:r>
              <a:rPr lang="en-US" sz="3200" b="1" dirty="0" smtClean="0">
                <a:solidFill>
                  <a:srgbClr val="4B0F0C"/>
                </a:solidFill>
                <a:latin typeface="Cambria"/>
                <a:cs typeface="Cambria"/>
              </a:rPr>
              <a:t>Lessons from </a:t>
            </a:r>
            <a:br>
              <a:rPr lang="en-US" sz="3200" b="1" dirty="0" smtClean="0">
                <a:solidFill>
                  <a:srgbClr val="4B0F0C"/>
                </a:solidFill>
                <a:latin typeface="Cambria"/>
                <a:cs typeface="Cambria"/>
              </a:rPr>
            </a:br>
            <a:r>
              <a:rPr lang="en-US" sz="3200" b="1" dirty="0" smtClean="0">
                <a:solidFill>
                  <a:srgbClr val="4B0F0C"/>
                </a:solidFill>
                <a:latin typeface="Cambria"/>
                <a:cs typeface="Cambria"/>
              </a:rPr>
              <a:t>A Wind in the </a:t>
            </a:r>
            <a:br>
              <a:rPr lang="en-US" sz="3200" b="1" dirty="0" smtClean="0">
                <a:solidFill>
                  <a:srgbClr val="4B0F0C"/>
                </a:solidFill>
                <a:latin typeface="Cambria"/>
                <a:cs typeface="Cambria"/>
              </a:rPr>
            </a:br>
            <a:r>
              <a:rPr lang="en-US" sz="3200" b="1" dirty="0" smtClean="0">
                <a:solidFill>
                  <a:srgbClr val="4B0F0C"/>
                </a:solidFill>
                <a:latin typeface="Cambria"/>
                <a:cs typeface="Cambria"/>
              </a:rPr>
              <a:t>House of Islam</a:t>
            </a:r>
            <a:endParaRPr lang="en-US" sz="3200" b="1" dirty="0">
              <a:solidFill>
                <a:srgbClr val="4B0F0C"/>
              </a:solidFill>
              <a:latin typeface="Cambria"/>
              <a:cs typeface="Cambria"/>
            </a:endParaRPr>
          </a:p>
        </p:txBody>
      </p:sp>
      <p:sp>
        <p:nvSpPr>
          <p:cNvPr id="3" name="Subtitle 2"/>
          <p:cNvSpPr>
            <a:spLocks noGrp="1"/>
          </p:cNvSpPr>
          <p:nvPr>
            <p:ph type="subTitle" idx="1"/>
          </p:nvPr>
        </p:nvSpPr>
        <p:spPr>
          <a:xfrm>
            <a:off x="3042129" y="6021550"/>
            <a:ext cx="4460631" cy="602962"/>
          </a:xfrm>
        </p:spPr>
        <p:txBody>
          <a:bodyPr>
            <a:normAutofit/>
          </a:bodyPr>
          <a:lstStyle/>
          <a:p>
            <a:pPr algn="l"/>
            <a:r>
              <a:rPr lang="en-US" sz="2000" dirty="0" smtClean="0">
                <a:solidFill>
                  <a:srgbClr val="340A14"/>
                </a:solidFill>
                <a:effectLst>
                  <a:outerShdw blurRad="50800" dist="38100" dir="2700000" algn="tl" rotWithShape="0">
                    <a:srgbClr val="000000">
                      <a:alpha val="43000"/>
                    </a:srgbClr>
                  </a:outerShdw>
                </a:effectLst>
                <a:latin typeface="Garamond"/>
                <a:cs typeface="Garamond"/>
              </a:rPr>
              <a:t>From the new book by David Garrison.</a:t>
            </a:r>
            <a:endParaRPr lang="en-US" sz="4000" dirty="0">
              <a:solidFill>
                <a:srgbClr val="340A14"/>
              </a:solidFill>
              <a:effectLst>
                <a:outerShdw blurRad="50800" dist="38100" dir="2700000" algn="tl" rotWithShape="0">
                  <a:srgbClr val="000000">
                    <a:alpha val="43000"/>
                  </a:srgbClr>
                </a:outerShdw>
              </a:effectLst>
              <a:latin typeface="Garamond"/>
              <a:cs typeface="Garamond"/>
            </a:endParaRPr>
          </a:p>
        </p:txBody>
      </p:sp>
      <p:grpSp>
        <p:nvGrpSpPr>
          <p:cNvPr id="7" name="Group 6"/>
          <p:cNvGrpSpPr/>
          <p:nvPr/>
        </p:nvGrpSpPr>
        <p:grpSpPr>
          <a:xfrm>
            <a:off x="0" y="6618286"/>
            <a:ext cx="9227940" cy="247018"/>
            <a:chOff x="0" y="6618286"/>
            <a:chExt cx="9227940" cy="247018"/>
          </a:xfrm>
        </p:grpSpPr>
        <p:sp>
          <p:nvSpPr>
            <p:cNvPr id="4" name="TextBox 3"/>
            <p:cNvSpPr txBox="1"/>
            <p:nvPr/>
          </p:nvSpPr>
          <p:spPr>
            <a:xfrm>
              <a:off x="7466573" y="6619083"/>
              <a:ext cx="1761367" cy="246221"/>
            </a:xfrm>
            <a:prstGeom prst="rect">
              <a:avLst/>
            </a:prstGeom>
            <a:noFill/>
          </p:spPr>
          <p:txBody>
            <a:bodyPr wrap="square" rtlCol="0">
              <a:spAutoFit/>
            </a:bodyPr>
            <a:lstStyle/>
            <a:p>
              <a:r>
                <a:rPr lang="en-US" sz="1000" b="1" dirty="0" err="1" smtClean="0">
                  <a:solidFill>
                    <a:srgbClr val="000000"/>
                  </a:solidFill>
                </a:rPr>
                <a:t>www.WindintheHouse.org</a:t>
              </a:r>
              <a:endParaRPr lang="en-US" sz="1000" b="1" dirty="0">
                <a:solidFill>
                  <a:srgbClr val="000000"/>
                </a:solidFill>
              </a:endParaRPr>
            </a:p>
          </p:txBody>
        </p:sp>
        <p:sp>
          <p:nvSpPr>
            <p:cNvPr id="5" name="TextBox 4"/>
            <p:cNvSpPr txBox="1"/>
            <p:nvPr/>
          </p:nvSpPr>
          <p:spPr>
            <a:xfrm>
              <a:off x="0" y="6618286"/>
              <a:ext cx="1761367" cy="246221"/>
            </a:xfrm>
            <a:prstGeom prst="rect">
              <a:avLst/>
            </a:prstGeom>
            <a:noFill/>
          </p:spPr>
          <p:txBody>
            <a:bodyPr wrap="square" rtlCol="0">
              <a:spAutoFit/>
            </a:bodyPr>
            <a:lstStyle/>
            <a:p>
              <a:r>
                <a:rPr lang="en-US" sz="1000" b="1" dirty="0" smtClean="0">
                  <a:solidFill>
                    <a:srgbClr val="000000"/>
                  </a:solidFill>
                </a:rPr>
                <a:t>© 2013 WIGTake Resources</a:t>
              </a:r>
              <a:endParaRPr lang="en-US" sz="1000" b="1" dirty="0">
                <a:solidFill>
                  <a:srgbClr val="000000"/>
                </a:solidFill>
              </a:endParaRPr>
            </a:p>
          </p:txBody>
        </p:sp>
      </p:gr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870" y="1107573"/>
            <a:ext cx="3179129" cy="4971613"/>
          </a:xfrm>
          <a:prstGeom prst="rect">
            <a:avLst/>
          </a:prstGeom>
          <a:effectLst>
            <a:softEdge rad="50800"/>
          </a:effectLst>
        </p:spPr>
      </p:pic>
      <p:sp>
        <p:nvSpPr>
          <p:cNvPr id="6" name="TextBox 5"/>
          <p:cNvSpPr txBox="1"/>
          <p:nvPr/>
        </p:nvSpPr>
        <p:spPr>
          <a:xfrm>
            <a:off x="3615766" y="1107573"/>
            <a:ext cx="4975409" cy="1911292"/>
          </a:xfrm>
          <a:prstGeom prst="rect">
            <a:avLst/>
          </a:prstGeom>
          <a:noFill/>
        </p:spPr>
        <p:txBody>
          <a:bodyPr wrap="square" rtlCol="0">
            <a:spAutoFit/>
          </a:bodyPr>
          <a:lstStyle/>
          <a:p>
            <a:pPr algn="ctr">
              <a:lnSpc>
                <a:spcPct val="110000"/>
              </a:lnSpc>
              <a:spcAft>
                <a:spcPts val="2400"/>
              </a:spcAft>
            </a:pPr>
            <a:r>
              <a:rPr lang="en-US" sz="3600" b="1" dirty="0" smtClean="0">
                <a:solidFill>
                  <a:srgbClr val="4B0F0C"/>
                </a:solidFill>
                <a:latin typeface="Cambria"/>
                <a:cs typeface="Cambria"/>
              </a:rPr>
              <a:t>The Challenge of Contextualization in Muslim Missions</a:t>
            </a:r>
            <a:endParaRPr lang="en-US" sz="3600" b="1" dirty="0">
              <a:solidFill>
                <a:srgbClr val="4B0F0C"/>
              </a:solidFill>
              <a:latin typeface="Cambria"/>
              <a:cs typeface="Cambria"/>
            </a:endParaRPr>
          </a:p>
        </p:txBody>
      </p:sp>
    </p:spTree>
    <p:extLst>
      <p:ext uri="{BB962C8B-B14F-4D97-AF65-F5344CB8AC3E}">
        <p14:creationId xmlns:p14="http://schemas.microsoft.com/office/powerpoint/2010/main" val="423585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1000"/>
                                        <p:tgtEl>
                                          <p:spTgt spid="8"/>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Effect transition="in" filter="fade">
                                      <p:cBhvr>
                                        <p:cTn id="16" dur="1000"/>
                                        <p:tgtEl>
                                          <p:spTgt spid="2"/>
                                        </p:tgtEl>
                                      </p:cBhvr>
                                    </p:animEffect>
                                  </p:childTnLst>
                                </p:cTn>
                              </p:par>
                            </p:childTnLst>
                          </p:cTn>
                        </p:par>
                        <p:par>
                          <p:cTn id="17" fill="hold">
                            <p:stCondLst>
                              <p:cond delay="2000"/>
                            </p:stCondLst>
                            <p:childTnLst>
                              <p:par>
                                <p:cTn id="18" presetID="9" presetClass="entr" presetSubtype="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dissolve">
                                      <p:cBhvr>
                                        <p:cTn id="2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618286"/>
            <a:ext cx="9227940" cy="247018"/>
            <a:chOff x="0" y="6618286"/>
            <a:chExt cx="9227940" cy="247018"/>
          </a:xfrm>
        </p:grpSpPr>
        <p:sp>
          <p:nvSpPr>
            <p:cNvPr id="5" name="TextBox 4"/>
            <p:cNvSpPr txBox="1"/>
            <p:nvPr/>
          </p:nvSpPr>
          <p:spPr>
            <a:xfrm>
              <a:off x="7466573" y="6619083"/>
              <a:ext cx="1761367" cy="246221"/>
            </a:xfrm>
            <a:prstGeom prst="rect">
              <a:avLst/>
            </a:prstGeom>
            <a:noFill/>
          </p:spPr>
          <p:txBody>
            <a:bodyPr wrap="square" rtlCol="0">
              <a:spAutoFit/>
            </a:bodyPr>
            <a:lstStyle/>
            <a:p>
              <a:r>
                <a:rPr lang="en-US" sz="1000" b="1" dirty="0" err="1" smtClean="0">
                  <a:solidFill>
                    <a:srgbClr val="000000"/>
                  </a:solidFill>
                </a:rPr>
                <a:t>www.WindintheHouse.org</a:t>
              </a:r>
              <a:endParaRPr lang="en-US" sz="1000" b="1" dirty="0">
                <a:solidFill>
                  <a:srgbClr val="000000"/>
                </a:solidFill>
              </a:endParaRPr>
            </a:p>
          </p:txBody>
        </p:sp>
        <p:sp>
          <p:nvSpPr>
            <p:cNvPr id="6" name="TextBox 5"/>
            <p:cNvSpPr txBox="1"/>
            <p:nvPr/>
          </p:nvSpPr>
          <p:spPr>
            <a:xfrm>
              <a:off x="0" y="6618286"/>
              <a:ext cx="1761367" cy="246221"/>
            </a:xfrm>
            <a:prstGeom prst="rect">
              <a:avLst/>
            </a:prstGeom>
            <a:noFill/>
          </p:spPr>
          <p:txBody>
            <a:bodyPr wrap="square" rtlCol="0">
              <a:spAutoFit/>
            </a:bodyPr>
            <a:lstStyle/>
            <a:p>
              <a:r>
                <a:rPr lang="en-US" sz="1000" b="1" dirty="0" smtClean="0">
                  <a:solidFill>
                    <a:srgbClr val="000000"/>
                  </a:solidFill>
                </a:rPr>
                <a:t>© 2013 WIGTake Resources</a:t>
              </a:r>
              <a:endParaRPr lang="en-US" sz="1000" b="1" dirty="0">
                <a:solidFill>
                  <a:srgbClr val="000000"/>
                </a:solidFill>
              </a:endParaRPr>
            </a:p>
          </p:txBody>
        </p:sp>
      </p:grpSp>
      <p:sp>
        <p:nvSpPr>
          <p:cNvPr id="12" name="TextBox 11"/>
          <p:cNvSpPr txBox="1"/>
          <p:nvPr/>
        </p:nvSpPr>
        <p:spPr>
          <a:xfrm>
            <a:off x="2823497" y="979871"/>
            <a:ext cx="184666" cy="646331"/>
          </a:xfrm>
          <a:prstGeom prst="rect">
            <a:avLst/>
          </a:prstGeom>
          <a:noFill/>
        </p:spPr>
        <p:txBody>
          <a:bodyPr wrap="none" rtlCol="0">
            <a:spAutoFit/>
          </a:bodyPr>
          <a:lstStyle/>
          <a:p>
            <a:endParaRPr lang="en-US" sz="3600" b="1" dirty="0">
              <a:solidFill>
                <a:schemeClr val="bg1"/>
              </a:solidFill>
              <a:effectLst>
                <a:outerShdw blurRad="38100" dist="63500" dir="2700000" algn="tl">
                  <a:srgbClr val="000000">
                    <a:alpha val="77000"/>
                  </a:srgbClr>
                </a:outerShdw>
              </a:effectLst>
            </a:endParaRPr>
          </a:p>
        </p:txBody>
      </p:sp>
      <p:sp>
        <p:nvSpPr>
          <p:cNvPr id="14" name="Title 13"/>
          <p:cNvSpPr>
            <a:spLocks noGrp="1"/>
          </p:cNvSpPr>
          <p:nvPr>
            <p:ph type="title"/>
          </p:nvPr>
        </p:nvSpPr>
        <p:spPr>
          <a:xfrm>
            <a:off x="457200" y="274638"/>
            <a:ext cx="8229600" cy="705233"/>
          </a:xfrm>
        </p:spPr>
        <p:txBody>
          <a:bodyPr>
            <a:normAutofit fontScale="90000"/>
          </a:bodyPr>
          <a:lstStyle/>
          <a:p>
            <a:r>
              <a:rPr lang="en-US" b="1" dirty="0">
                <a:effectLst>
                  <a:outerShdw blurRad="38100" dist="38100" dir="2700000" algn="tl">
                    <a:srgbClr val="000000">
                      <a:alpha val="43137"/>
                    </a:srgbClr>
                  </a:outerShdw>
                </a:effectLst>
                <a:latin typeface="Constantia"/>
                <a:cs typeface="Constantia"/>
              </a:rPr>
              <a:t/>
            </a:r>
            <a:br>
              <a:rPr lang="en-US" b="1" dirty="0">
                <a:effectLst>
                  <a:outerShdw blurRad="38100" dist="38100" dir="2700000" algn="tl">
                    <a:srgbClr val="000000">
                      <a:alpha val="43137"/>
                    </a:srgbClr>
                  </a:outerShdw>
                </a:effectLst>
                <a:latin typeface="Constantia"/>
                <a:cs typeface="Constantia"/>
              </a:rPr>
            </a:br>
            <a:endParaRPr lang="en-US" dirty="0"/>
          </a:p>
        </p:txBody>
      </p:sp>
      <p:sp>
        <p:nvSpPr>
          <p:cNvPr id="15" name="Content Placeholder 14"/>
          <p:cNvSpPr>
            <a:spLocks noGrp="1"/>
          </p:cNvSpPr>
          <p:nvPr>
            <p:ph sz="half" idx="1"/>
          </p:nvPr>
        </p:nvSpPr>
        <p:spPr>
          <a:xfrm>
            <a:off x="457200" y="2276687"/>
            <a:ext cx="8415590" cy="1973856"/>
          </a:xfrm>
        </p:spPr>
        <p:txBody>
          <a:bodyPr>
            <a:normAutofit/>
          </a:bodyPr>
          <a:lstStyle/>
          <a:p>
            <a:pPr marL="742950" indent="-742950">
              <a:lnSpc>
                <a:spcPct val="120000"/>
              </a:lnSpc>
              <a:buFont typeface="+mj-lt"/>
              <a:buAutoNum type="arabicPeriod" startAt="2"/>
            </a:pPr>
            <a:r>
              <a:rPr lang="en-US" sz="3600" b="1" dirty="0" smtClean="0">
                <a:solidFill>
                  <a:srgbClr val="4B0F0C"/>
                </a:solidFill>
                <a:latin typeface="Constantia"/>
                <a:cs typeface="Constantia"/>
              </a:rPr>
              <a:t>Diversity</a:t>
            </a:r>
            <a:r>
              <a:rPr lang="zh-TW" altLang="en-US" sz="3600" b="1" dirty="0" smtClean="0">
                <a:solidFill>
                  <a:srgbClr val="4B0F0C"/>
                </a:solidFill>
                <a:latin typeface="Constantia"/>
                <a:cs typeface="Constantia"/>
              </a:rPr>
              <a:t> </a:t>
            </a:r>
            <a:r>
              <a:rPr lang="en-US" altLang="zh-TW" sz="3600" b="1" dirty="0" smtClean="0">
                <a:solidFill>
                  <a:srgbClr val="4B0F0C"/>
                </a:solidFill>
                <a:latin typeface="Constantia"/>
                <a:cs typeface="Constantia"/>
              </a:rPr>
              <a:t>(</a:t>
            </a:r>
            <a:r>
              <a:rPr lang="zh-TW" altLang="en-US" sz="3600" b="1" dirty="0" smtClean="0">
                <a:solidFill>
                  <a:srgbClr val="4B0F0C"/>
                </a:solidFill>
                <a:latin typeface="Constantia"/>
                <a:cs typeface="Constantia"/>
              </a:rPr>
              <a:t>多樣性</a:t>
            </a:r>
            <a:r>
              <a:rPr lang="en-US" altLang="zh-TW" sz="3600" b="1" dirty="0" smtClean="0">
                <a:solidFill>
                  <a:srgbClr val="4B0F0C"/>
                </a:solidFill>
                <a:latin typeface="Constantia"/>
                <a:cs typeface="Constantia"/>
              </a:rPr>
              <a:t>)</a:t>
            </a:r>
            <a:r>
              <a:rPr lang="en-US" sz="3600" b="1" dirty="0" smtClean="0">
                <a:solidFill>
                  <a:srgbClr val="4B0F0C"/>
                </a:solidFill>
                <a:latin typeface="Constantia"/>
                <a:cs typeface="Constantia"/>
              </a:rPr>
              <a:t> in the Muslim world.</a:t>
            </a:r>
            <a:endParaRPr lang="en-US" sz="3600" b="1" dirty="0">
              <a:solidFill>
                <a:srgbClr val="4B0F0C"/>
              </a:solidFill>
              <a:latin typeface="Constantia"/>
              <a:cs typeface="Constantia"/>
            </a:endParaRPr>
          </a:p>
        </p:txBody>
      </p:sp>
      <p:sp>
        <p:nvSpPr>
          <p:cNvPr id="17" name="Rectangle 16"/>
          <p:cNvSpPr/>
          <p:nvPr/>
        </p:nvSpPr>
        <p:spPr>
          <a:xfrm>
            <a:off x="1650160" y="274638"/>
            <a:ext cx="6499400" cy="830997"/>
          </a:xfrm>
          <a:prstGeom prst="rect">
            <a:avLst/>
          </a:prstGeom>
        </p:spPr>
        <p:txBody>
          <a:bodyPr wrap="square">
            <a:spAutoFit/>
          </a:bodyPr>
          <a:lstStyle/>
          <a:p>
            <a:r>
              <a:rPr lang="en-US" sz="4800" b="1" dirty="0" smtClean="0">
                <a:solidFill>
                  <a:srgbClr val="450E0B"/>
                </a:solidFill>
                <a:latin typeface="Cambria"/>
                <a:cs typeface="Cambria"/>
              </a:rPr>
              <a:t>Ten Lessons Learned</a:t>
            </a:r>
            <a:endParaRPr lang="en-US" sz="4800" dirty="0">
              <a:solidFill>
                <a:srgbClr val="450E0B"/>
              </a:solidFill>
              <a:latin typeface="Cambria"/>
              <a:cs typeface="Cambria"/>
            </a:endParaRPr>
          </a:p>
        </p:txBody>
      </p:sp>
    </p:spTree>
    <p:extLst>
      <p:ext uri="{BB962C8B-B14F-4D97-AF65-F5344CB8AC3E}">
        <p14:creationId xmlns:p14="http://schemas.microsoft.com/office/powerpoint/2010/main" val="607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wipe(left)">
                                      <p:cBhvr>
                                        <p:cTn id="12" dur="1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7239"/>
            <a:ext cx="7772400" cy="849924"/>
          </a:xfrm>
        </p:spPr>
        <p:txBody>
          <a:bodyPr>
            <a:noAutofit/>
          </a:bodyPr>
          <a:lstStyle/>
          <a:p>
            <a:pPr>
              <a:lnSpc>
                <a:spcPct val="120000"/>
              </a:lnSpc>
            </a:pPr>
            <a:r>
              <a:rPr lang="en-US" sz="3600" b="1" dirty="0" smtClean="0">
                <a:solidFill>
                  <a:srgbClr val="340A14"/>
                </a:solidFill>
                <a:effectLst>
                  <a:outerShdw blurRad="50800" dist="38100" dir="2700000" algn="tl" rotWithShape="0">
                    <a:srgbClr val="000000">
                      <a:alpha val="43000"/>
                    </a:srgbClr>
                  </a:outerShdw>
                </a:effectLst>
                <a:latin typeface="Garamond"/>
                <a:cs typeface="Garamond"/>
              </a:rPr>
              <a:t>Nine Rooms in the House of Islam</a:t>
            </a:r>
            <a:endParaRPr lang="en-US" sz="3600" b="1" dirty="0">
              <a:solidFill>
                <a:srgbClr val="340A14"/>
              </a:solidFill>
              <a:effectLst>
                <a:outerShdw blurRad="50800" dist="38100" dir="2700000" algn="tl" rotWithShape="0">
                  <a:srgbClr val="000000">
                    <a:alpha val="43000"/>
                  </a:srgbClr>
                </a:outerShdw>
              </a:effectLst>
              <a:latin typeface="Garamond"/>
              <a:cs typeface="Garamond"/>
            </a:endParaRPr>
          </a:p>
        </p:txBody>
      </p:sp>
      <p:grpSp>
        <p:nvGrpSpPr>
          <p:cNvPr id="4" name="Group 3"/>
          <p:cNvGrpSpPr/>
          <p:nvPr/>
        </p:nvGrpSpPr>
        <p:grpSpPr>
          <a:xfrm>
            <a:off x="0" y="6618286"/>
            <a:ext cx="9227940" cy="247018"/>
            <a:chOff x="0" y="6618286"/>
            <a:chExt cx="9227940" cy="247018"/>
          </a:xfrm>
        </p:grpSpPr>
        <p:sp>
          <p:nvSpPr>
            <p:cNvPr id="5" name="TextBox 4"/>
            <p:cNvSpPr txBox="1"/>
            <p:nvPr/>
          </p:nvSpPr>
          <p:spPr>
            <a:xfrm>
              <a:off x="7466573" y="6619083"/>
              <a:ext cx="1761367" cy="246221"/>
            </a:xfrm>
            <a:prstGeom prst="rect">
              <a:avLst/>
            </a:prstGeom>
            <a:noFill/>
          </p:spPr>
          <p:txBody>
            <a:bodyPr wrap="square" rtlCol="0">
              <a:spAutoFit/>
            </a:bodyPr>
            <a:lstStyle/>
            <a:p>
              <a:r>
                <a:rPr lang="en-US" sz="1000" b="1" dirty="0" err="1" smtClean="0">
                  <a:solidFill>
                    <a:srgbClr val="000000"/>
                  </a:solidFill>
                </a:rPr>
                <a:t>www.WindintheHouse.org</a:t>
              </a:r>
              <a:endParaRPr lang="en-US" sz="1000" b="1" dirty="0">
                <a:solidFill>
                  <a:srgbClr val="000000"/>
                </a:solidFill>
              </a:endParaRPr>
            </a:p>
          </p:txBody>
        </p:sp>
        <p:sp>
          <p:nvSpPr>
            <p:cNvPr id="6" name="TextBox 5"/>
            <p:cNvSpPr txBox="1"/>
            <p:nvPr/>
          </p:nvSpPr>
          <p:spPr>
            <a:xfrm>
              <a:off x="0" y="6618286"/>
              <a:ext cx="1761367" cy="246221"/>
            </a:xfrm>
            <a:prstGeom prst="rect">
              <a:avLst/>
            </a:prstGeom>
            <a:noFill/>
          </p:spPr>
          <p:txBody>
            <a:bodyPr wrap="square" rtlCol="0">
              <a:spAutoFit/>
            </a:bodyPr>
            <a:lstStyle/>
            <a:p>
              <a:r>
                <a:rPr lang="en-US" sz="1000" b="1" dirty="0" smtClean="0">
                  <a:solidFill>
                    <a:srgbClr val="000000"/>
                  </a:solidFill>
                </a:rPr>
                <a:t>© 2013 WIGTake Resources</a:t>
              </a:r>
              <a:endParaRPr lang="en-US" sz="1000" b="1" dirty="0">
                <a:solidFill>
                  <a:srgbClr val="000000"/>
                </a:solidFill>
              </a:endParaRPr>
            </a:p>
          </p:txBody>
        </p:sp>
      </p:grpSp>
      <p:pic>
        <p:nvPicPr>
          <p:cNvPr id="8" name="Content Placeholder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8309" y="1227138"/>
            <a:ext cx="8584336" cy="5421685"/>
          </a:xfrm>
          <a:prstGeom prst="rect">
            <a:avLst/>
          </a:prstGeom>
          <a:effectLst>
            <a:outerShdw blurRad="50800" dist="63500" dir="8400000" algn="tl" rotWithShape="0">
              <a:srgbClr val="000000">
                <a:alpha val="43000"/>
              </a:srgbClr>
            </a:outerShdw>
          </a:effectLst>
        </p:spPr>
      </p:pic>
      <p:sp>
        <p:nvSpPr>
          <p:cNvPr id="9" name="TextBox 8"/>
          <p:cNvSpPr txBox="1"/>
          <p:nvPr/>
        </p:nvSpPr>
        <p:spPr>
          <a:xfrm>
            <a:off x="3129529" y="822704"/>
            <a:ext cx="3483996" cy="430887"/>
          </a:xfrm>
          <a:prstGeom prst="rect">
            <a:avLst/>
          </a:prstGeom>
          <a:noFill/>
        </p:spPr>
        <p:txBody>
          <a:bodyPr wrap="none" rtlCol="0">
            <a:spAutoFit/>
          </a:bodyPr>
          <a:lstStyle/>
          <a:p>
            <a:r>
              <a:rPr lang="en-US" sz="2200" b="1" i="1" dirty="0" smtClean="0"/>
              <a:t>Nine Distinct Cultural Zones</a:t>
            </a:r>
            <a:endParaRPr lang="en-US" sz="2200" b="1" i="1" dirty="0"/>
          </a:p>
        </p:txBody>
      </p:sp>
      <p:sp>
        <p:nvSpPr>
          <p:cNvPr id="3" name="TextBox 2"/>
          <p:cNvSpPr txBox="1"/>
          <p:nvPr/>
        </p:nvSpPr>
        <p:spPr>
          <a:xfrm>
            <a:off x="1036478" y="3474160"/>
            <a:ext cx="1051076" cy="307777"/>
          </a:xfrm>
          <a:prstGeom prst="rect">
            <a:avLst/>
          </a:prstGeom>
          <a:noFill/>
        </p:spPr>
        <p:txBody>
          <a:bodyPr wrap="square" rtlCol="0">
            <a:spAutoFit/>
          </a:bodyPr>
          <a:lstStyle/>
          <a:p>
            <a:r>
              <a:rPr lang="en-US" sz="1400" b="1" dirty="0">
                <a:solidFill>
                  <a:srgbClr val="FFFFFF"/>
                </a:solidFill>
                <a:effectLst>
                  <a:outerShdw blurRad="38100" dist="50800" dir="2700000" algn="tl">
                    <a:srgbClr val="000000">
                      <a:alpha val="60000"/>
                    </a:srgbClr>
                  </a:outerShdw>
                </a:effectLst>
              </a:rPr>
              <a:t>West Africa</a:t>
            </a:r>
          </a:p>
        </p:txBody>
      </p:sp>
      <p:sp>
        <p:nvSpPr>
          <p:cNvPr id="7" name="Rectangle 6"/>
          <p:cNvSpPr/>
          <p:nvPr/>
        </p:nvSpPr>
        <p:spPr>
          <a:xfrm>
            <a:off x="923770" y="2769921"/>
            <a:ext cx="1165065" cy="323165"/>
          </a:xfrm>
          <a:prstGeom prst="rect">
            <a:avLst/>
          </a:prstGeom>
        </p:spPr>
        <p:txBody>
          <a:bodyPr wrap="none">
            <a:spAutoFit/>
          </a:bodyPr>
          <a:lstStyle/>
          <a:p>
            <a:r>
              <a:rPr lang="en-US" sz="1500" b="1" dirty="0">
                <a:solidFill>
                  <a:srgbClr val="FFFFFF"/>
                </a:solidFill>
                <a:effectLst>
                  <a:outerShdw blurRad="38100" dist="50800" dir="2700000" algn="tl">
                    <a:srgbClr val="000000">
                      <a:alpha val="60000"/>
                    </a:srgbClr>
                  </a:outerShdw>
                </a:effectLst>
              </a:rPr>
              <a:t>North Africa</a:t>
            </a:r>
          </a:p>
        </p:txBody>
      </p:sp>
      <p:sp>
        <p:nvSpPr>
          <p:cNvPr id="10" name="Rectangle 9"/>
          <p:cNvSpPr/>
          <p:nvPr/>
        </p:nvSpPr>
        <p:spPr>
          <a:xfrm>
            <a:off x="2575531" y="2753779"/>
            <a:ext cx="1107996" cy="323165"/>
          </a:xfrm>
          <a:prstGeom prst="rect">
            <a:avLst/>
          </a:prstGeom>
        </p:spPr>
        <p:txBody>
          <a:bodyPr wrap="none">
            <a:spAutoFit/>
          </a:bodyPr>
          <a:lstStyle/>
          <a:p>
            <a:r>
              <a:rPr lang="en-US" sz="1500" b="1" dirty="0">
                <a:solidFill>
                  <a:srgbClr val="FFFFFF"/>
                </a:solidFill>
                <a:effectLst>
                  <a:outerShdw blurRad="38100" dist="50800" dir="2700000" algn="tl">
                    <a:srgbClr val="000000">
                      <a:alpha val="60000"/>
                    </a:srgbClr>
                  </a:outerShdw>
                </a:effectLst>
              </a:rPr>
              <a:t>Arab World</a:t>
            </a:r>
          </a:p>
        </p:txBody>
      </p:sp>
      <p:sp>
        <p:nvSpPr>
          <p:cNvPr id="11" name="Rectangle 10"/>
          <p:cNvSpPr/>
          <p:nvPr/>
        </p:nvSpPr>
        <p:spPr>
          <a:xfrm>
            <a:off x="3575061" y="2446756"/>
            <a:ext cx="774427" cy="553998"/>
          </a:xfrm>
          <a:prstGeom prst="rect">
            <a:avLst/>
          </a:prstGeom>
        </p:spPr>
        <p:txBody>
          <a:bodyPr wrap="none">
            <a:spAutoFit/>
          </a:bodyPr>
          <a:lstStyle/>
          <a:p>
            <a:r>
              <a:rPr lang="en-US" sz="1500" b="1" dirty="0" smtClean="0">
                <a:solidFill>
                  <a:srgbClr val="FFFFFF"/>
                </a:solidFill>
                <a:effectLst>
                  <a:outerShdw blurRad="38100" dist="50800" dir="2700000" algn="tl">
                    <a:srgbClr val="000000">
                      <a:alpha val="60000"/>
                    </a:srgbClr>
                  </a:outerShdw>
                </a:effectLst>
              </a:rPr>
              <a:t>Persian </a:t>
            </a:r>
          </a:p>
          <a:p>
            <a:r>
              <a:rPr lang="en-US" sz="1500" b="1" dirty="0" smtClean="0">
                <a:solidFill>
                  <a:srgbClr val="FFFFFF"/>
                </a:solidFill>
                <a:effectLst>
                  <a:outerShdw blurRad="38100" dist="50800" dir="2700000" algn="tl">
                    <a:srgbClr val="000000">
                      <a:alpha val="60000"/>
                    </a:srgbClr>
                  </a:outerShdw>
                </a:effectLst>
              </a:rPr>
              <a:t>World</a:t>
            </a:r>
            <a:endParaRPr lang="en-US" sz="1500" dirty="0"/>
          </a:p>
        </p:txBody>
      </p:sp>
      <p:sp>
        <p:nvSpPr>
          <p:cNvPr id="12" name="Rectangle 11"/>
          <p:cNvSpPr/>
          <p:nvPr/>
        </p:nvSpPr>
        <p:spPr>
          <a:xfrm>
            <a:off x="3778583" y="1886784"/>
            <a:ext cx="982285" cy="323165"/>
          </a:xfrm>
          <a:prstGeom prst="rect">
            <a:avLst/>
          </a:prstGeom>
        </p:spPr>
        <p:txBody>
          <a:bodyPr wrap="none">
            <a:spAutoFit/>
          </a:bodyPr>
          <a:lstStyle/>
          <a:p>
            <a:r>
              <a:rPr lang="en-US" sz="1500" b="1" dirty="0" smtClean="0">
                <a:solidFill>
                  <a:srgbClr val="FFFFFF"/>
                </a:solidFill>
                <a:effectLst>
                  <a:outerShdw blurRad="38100" dist="50800" dir="2700000" algn="tl">
                    <a:srgbClr val="000000">
                      <a:alpha val="60000"/>
                    </a:srgbClr>
                  </a:outerShdw>
                </a:effectLst>
              </a:rPr>
              <a:t>Turkestan</a:t>
            </a:r>
            <a:endParaRPr lang="en-US" sz="1500" b="1" dirty="0">
              <a:solidFill>
                <a:srgbClr val="FFFFFF"/>
              </a:solidFill>
              <a:effectLst>
                <a:outerShdw blurRad="38100" dist="50800" dir="2700000" algn="tl">
                  <a:srgbClr val="000000">
                    <a:alpha val="60000"/>
                  </a:srgbClr>
                </a:outerShdw>
              </a:effectLst>
            </a:endParaRPr>
          </a:p>
        </p:txBody>
      </p:sp>
      <p:sp>
        <p:nvSpPr>
          <p:cNvPr id="13" name="Rectangle 12"/>
          <p:cNvSpPr/>
          <p:nvPr/>
        </p:nvSpPr>
        <p:spPr>
          <a:xfrm>
            <a:off x="4245619" y="2522946"/>
            <a:ext cx="1031127" cy="553998"/>
          </a:xfrm>
          <a:prstGeom prst="rect">
            <a:avLst/>
          </a:prstGeom>
        </p:spPr>
        <p:txBody>
          <a:bodyPr wrap="none">
            <a:spAutoFit/>
          </a:bodyPr>
          <a:lstStyle/>
          <a:p>
            <a:r>
              <a:rPr lang="en-US" sz="1500" b="1" dirty="0" smtClean="0">
                <a:solidFill>
                  <a:srgbClr val="FFFFFF"/>
                </a:solidFill>
                <a:effectLst>
                  <a:outerShdw blurRad="38100" dist="50800" dir="2700000" algn="tl">
                    <a:srgbClr val="000000">
                      <a:alpha val="60000"/>
                    </a:srgbClr>
                  </a:outerShdw>
                </a:effectLst>
              </a:rPr>
              <a:t>Western</a:t>
            </a:r>
          </a:p>
          <a:p>
            <a:r>
              <a:rPr lang="en-US" sz="1500" b="1" dirty="0" smtClean="0">
                <a:solidFill>
                  <a:srgbClr val="FFFFFF"/>
                </a:solidFill>
                <a:effectLst>
                  <a:outerShdw blurRad="38100" dist="50800" dir="2700000" algn="tl">
                    <a:srgbClr val="000000">
                      <a:alpha val="60000"/>
                    </a:srgbClr>
                  </a:outerShdw>
                </a:effectLst>
              </a:rPr>
              <a:t>South Asia</a:t>
            </a:r>
            <a:endParaRPr lang="en-US" sz="1500" dirty="0"/>
          </a:p>
        </p:txBody>
      </p:sp>
      <p:sp>
        <p:nvSpPr>
          <p:cNvPr id="14" name="Rectangle 13"/>
          <p:cNvSpPr/>
          <p:nvPr/>
        </p:nvSpPr>
        <p:spPr>
          <a:xfrm>
            <a:off x="4923547" y="2996502"/>
            <a:ext cx="1031127" cy="553998"/>
          </a:xfrm>
          <a:prstGeom prst="rect">
            <a:avLst/>
          </a:prstGeom>
        </p:spPr>
        <p:txBody>
          <a:bodyPr wrap="none">
            <a:spAutoFit/>
          </a:bodyPr>
          <a:lstStyle/>
          <a:p>
            <a:r>
              <a:rPr lang="en-US" sz="1500" b="1" dirty="0" smtClean="0">
                <a:solidFill>
                  <a:srgbClr val="FFFFFF"/>
                </a:solidFill>
                <a:effectLst>
                  <a:outerShdw blurRad="38100" dist="50800" dir="2700000" algn="tl">
                    <a:srgbClr val="000000">
                      <a:alpha val="60000"/>
                    </a:srgbClr>
                  </a:outerShdw>
                </a:effectLst>
              </a:rPr>
              <a:t>Eastern</a:t>
            </a:r>
          </a:p>
          <a:p>
            <a:r>
              <a:rPr lang="en-US" sz="1500" b="1" dirty="0" smtClean="0">
                <a:solidFill>
                  <a:srgbClr val="FFFFFF"/>
                </a:solidFill>
                <a:effectLst>
                  <a:outerShdw blurRad="38100" dist="50800" dir="2700000" algn="tl">
                    <a:srgbClr val="000000">
                      <a:alpha val="60000"/>
                    </a:srgbClr>
                  </a:outerShdw>
                </a:effectLst>
              </a:rPr>
              <a:t>South Asia</a:t>
            </a:r>
            <a:endParaRPr lang="en-US" sz="1500" dirty="0"/>
          </a:p>
        </p:txBody>
      </p:sp>
      <p:sp>
        <p:nvSpPr>
          <p:cNvPr id="15" name="Rectangle 14"/>
          <p:cNvSpPr/>
          <p:nvPr/>
        </p:nvSpPr>
        <p:spPr>
          <a:xfrm>
            <a:off x="5996637" y="4148501"/>
            <a:ext cx="1320043" cy="323165"/>
          </a:xfrm>
          <a:prstGeom prst="rect">
            <a:avLst/>
          </a:prstGeom>
        </p:spPr>
        <p:txBody>
          <a:bodyPr wrap="none">
            <a:spAutoFit/>
          </a:bodyPr>
          <a:lstStyle/>
          <a:p>
            <a:r>
              <a:rPr lang="en-US" sz="1500" b="1" dirty="0" smtClean="0">
                <a:solidFill>
                  <a:srgbClr val="FFFFFF"/>
                </a:solidFill>
                <a:effectLst>
                  <a:outerShdw blurRad="38100" dist="50800" dir="2700000" algn="tl">
                    <a:srgbClr val="000000">
                      <a:alpha val="60000"/>
                    </a:srgbClr>
                  </a:outerShdw>
                </a:effectLst>
              </a:rPr>
              <a:t>Indo-Malaysia</a:t>
            </a:r>
            <a:endParaRPr lang="en-US" sz="1500" b="1" dirty="0">
              <a:solidFill>
                <a:srgbClr val="FFFFFF"/>
              </a:solidFill>
              <a:effectLst>
                <a:outerShdw blurRad="38100" dist="50800" dir="2700000" algn="tl">
                  <a:srgbClr val="000000">
                    <a:alpha val="60000"/>
                  </a:srgbClr>
                </a:outerShdw>
              </a:effectLst>
            </a:endParaRPr>
          </a:p>
        </p:txBody>
      </p:sp>
      <p:sp>
        <p:nvSpPr>
          <p:cNvPr id="16" name="TextBox 15"/>
          <p:cNvSpPr txBox="1"/>
          <p:nvPr/>
        </p:nvSpPr>
        <p:spPr>
          <a:xfrm>
            <a:off x="2632451" y="3734265"/>
            <a:ext cx="1051076" cy="307777"/>
          </a:xfrm>
          <a:prstGeom prst="rect">
            <a:avLst/>
          </a:prstGeom>
          <a:noFill/>
        </p:spPr>
        <p:txBody>
          <a:bodyPr wrap="square" rtlCol="0">
            <a:spAutoFit/>
          </a:bodyPr>
          <a:lstStyle/>
          <a:p>
            <a:r>
              <a:rPr lang="en-US" sz="1400" b="1" dirty="0" smtClean="0">
                <a:solidFill>
                  <a:srgbClr val="FFFFFF"/>
                </a:solidFill>
                <a:effectLst>
                  <a:outerShdw blurRad="38100" dist="50800" dir="2700000" algn="tl">
                    <a:srgbClr val="000000">
                      <a:alpha val="60000"/>
                    </a:srgbClr>
                  </a:outerShdw>
                </a:effectLst>
              </a:rPr>
              <a:t>East Africa</a:t>
            </a:r>
            <a:endParaRPr lang="en-US" sz="1400" b="1" dirty="0">
              <a:solidFill>
                <a:srgbClr val="FFFFFF"/>
              </a:solidFill>
              <a:effectLst>
                <a:outerShdw blurRad="38100" dist="50800" dir="2700000" algn="tl">
                  <a:srgbClr val="000000">
                    <a:alpha val="60000"/>
                  </a:srgbClr>
                </a:outerShdw>
              </a:effectLst>
            </a:endParaRPr>
          </a:p>
        </p:txBody>
      </p:sp>
    </p:spTree>
    <p:extLst>
      <p:ext uri="{BB962C8B-B14F-4D97-AF65-F5344CB8AC3E}">
        <p14:creationId xmlns:p14="http://schemas.microsoft.com/office/powerpoint/2010/main" val="3351206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9" presetClass="entr" presetSubtype="0" fill="hold" nodeType="after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1000"/>
                                        <p:tgtEl>
                                          <p:spTgt spid="8"/>
                                        </p:tgtEl>
                                      </p:cBhvr>
                                    </p:animEffect>
                                  </p:childTnLst>
                                </p:cTn>
                              </p:par>
                            </p:childTnLst>
                          </p:cTn>
                        </p:par>
                        <p:par>
                          <p:cTn id="14" fill="hold">
                            <p:stCondLst>
                              <p:cond delay="3500"/>
                            </p:stCondLst>
                            <p:childTnLst>
                              <p:par>
                                <p:cTn id="15" presetID="9"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dissolv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ssolv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dissolv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dissolv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dissolv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dissolv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dissolve">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3" grpId="0"/>
      <p:bldP spid="7" grpId="0"/>
      <p:bldP spid="10" grpId="0"/>
      <p:bldP spid="11" grpId="0"/>
      <p:bldP spid="12" grpId="0"/>
      <p:bldP spid="13"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618286"/>
            <a:ext cx="9227940" cy="247018"/>
            <a:chOff x="0" y="6618286"/>
            <a:chExt cx="9227940" cy="247018"/>
          </a:xfrm>
        </p:grpSpPr>
        <p:sp>
          <p:nvSpPr>
            <p:cNvPr id="5" name="TextBox 4"/>
            <p:cNvSpPr txBox="1"/>
            <p:nvPr/>
          </p:nvSpPr>
          <p:spPr>
            <a:xfrm>
              <a:off x="7466573" y="6619083"/>
              <a:ext cx="1761367" cy="246221"/>
            </a:xfrm>
            <a:prstGeom prst="rect">
              <a:avLst/>
            </a:prstGeom>
            <a:noFill/>
          </p:spPr>
          <p:txBody>
            <a:bodyPr wrap="square" rtlCol="0">
              <a:spAutoFit/>
            </a:bodyPr>
            <a:lstStyle/>
            <a:p>
              <a:r>
                <a:rPr lang="en-US" sz="1000" b="1" dirty="0" err="1" smtClean="0">
                  <a:solidFill>
                    <a:srgbClr val="000000"/>
                  </a:solidFill>
                </a:rPr>
                <a:t>www.WindintheHouse.org</a:t>
              </a:r>
              <a:endParaRPr lang="en-US" sz="1000" b="1" dirty="0">
                <a:solidFill>
                  <a:srgbClr val="000000"/>
                </a:solidFill>
              </a:endParaRPr>
            </a:p>
          </p:txBody>
        </p:sp>
        <p:sp>
          <p:nvSpPr>
            <p:cNvPr id="6" name="TextBox 5"/>
            <p:cNvSpPr txBox="1"/>
            <p:nvPr/>
          </p:nvSpPr>
          <p:spPr>
            <a:xfrm>
              <a:off x="0" y="6618286"/>
              <a:ext cx="1761367" cy="246221"/>
            </a:xfrm>
            <a:prstGeom prst="rect">
              <a:avLst/>
            </a:prstGeom>
            <a:noFill/>
          </p:spPr>
          <p:txBody>
            <a:bodyPr wrap="square" rtlCol="0">
              <a:spAutoFit/>
            </a:bodyPr>
            <a:lstStyle/>
            <a:p>
              <a:r>
                <a:rPr lang="en-US" sz="1000" b="1" dirty="0" smtClean="0">
                  <a:solidFill>
                    <a:srgbClr val="000000"/>
                  </a:solidFill>
                </a:rPr>
                <a:t>© 2013 WIGTake Resources</a:t>
              </a:r>
              <a:endParaRPr lang="en-US" sz="1000" b="1" dirty="0">
                <a:solidFill>
                  <a:srgbClr val="000000"/>
                </a:solidFill>
              </a:endParaRPr>
            </a:p>
          </p:txBody>
        </p:sp>
      </p:grpSp>
      <p:sp>
        <p:nvSpPr>
          <p:cNvPr id="12" name="TextBox 11"/>
          <p:cNvSpPr txBox="1"/>
          <p:nvPr/>
        </p:nvSpPr>
        <p:spPr>
          <a:xfrm>
            <a:off x="2823497" y="979871"/>
            <a:ext cx="184666" cy="646331"/>
          </a:xfrm>
          <a:prstGeom prst="rect">
            <a:avLst/>
          </a:prstGeom>
          <a:noFill/>
        </p:spPr>
        <p:txBody>
          <a:bodyPr wrap="none" rtlCol="0">
            <a:spAutoFit/>
          </a:bodyPr>
          <a:lstStyle/>
          <a:p>
            <a:endParaRPr lang="en-US" sz="3600" b="1" dirty="0">
              <a:solidFill>
                <a:schemeClr val="bg1"/>
              </a:solidFill>
              <a:effectLst>
                <a:outerShdw blurRad="38100" dist="63500" dir="2700000" algn="tl">
                  <a:srgbClr val="000000">
                    <a:alpha val="77000"/>
                  </a:srgbClr>
                </a:outerShdw>
              </a:effectLst>
            </a:endParaRPr>
          </a:p>
        </p:txBody>
      </p:sp>
      <p:sp>
        <p:nvSpPr>
          <p:cNvPr id="14" name="Title 13"/>
          <p:cNvSpPr>
            <a:spLocks noGrp="1"/>
          </p:cNvSpPr>
          <p:nvPr>
            <p:ph type="title"/>
          </p:nvPr>
        </p:nvSpPr>
        <p:spPr>
          <a:xfrm>
            <a:off x="457200" y="274638"/>
            <a:ext cx="8229600" cy="705233"/>
          </a:xfrm>
        </p:spPr>
        <p:txBody>
          <a:bodyPr>
            <a:normAutofit fontScale="90000"/>
          </a:bodyPr>
          <a:lstStyle/>
          <a:p>
            <a:r>
              <a:rPr lang="en-US" b="1" dirty="0">
                <a:effectLst>
                  <a:outerShdw blurRad="38100" dist="38100" dir="2700000" algn="tl">
                    <a:srgbClr val="000000">
                      <a:alpha val="43137"/>
                    </a:srgbClr>
                  </a:outerShdw>
                </a:effectLst>
                <a:latin typeface="Constantia"/>
                <a:cs typeface="Constantia"/>
              </a:rPr>
              <a:t/>
            </a:r>
            <a:br>
              <a:rPr lang="en-US" b="1" dirty="0">
                <a:effectLst>
                  <a:outerShdw blurRad="38100" dist="38100" dir="2700000" algn="tl">
                    <a:srgbClr val="000000">
                      <a:alpha val="43137"/>
                    </a:srgbClr>
                  </a:outerShdw>
                </a:effectLst>
                <a:latin typeface="Constantia"/>
                <a:cs typeface="Constantia"/>
              </a:rPr>
            </a:br>
            <a:endParaRPr lang="en-US" dirty="0"/>
          </a:p>
        </p:txBody>
      </p:sp>
      <p:sp>
        <p:nvSpPr>
          <p:cNvPr id="15" name="Content Placeholder 14"/>
          <p:cNvSpPr>
            <a:spLocks noGrp="1"/>
          </p:cNvSpPr>
          <p:nvPr>
            <p:ph sz="half" idx="1"/>
          </p:nvPr>
        </p:nvSpPr>
        <p:spPr>
          <a:xfrm>
            <a:off x="457200" y="2276687"/>
            <a:ext cx="8415590" cy="1973856"/>
          </a:xfrm>
        </p:spPr>
        <p:txBody>
          <a:bodyPr>
            <a:normAutofit/>
          </a:bodyPr>
          <a:lstStyle/>
          <a:p>
            <a:pPr marL="742950" indent="-742950">
              <a:lnSpc>
                <a:spcPct val="120000"/>
              </a:lnSpc>
              <a:buFont typeface="+mj-lt"/>
              <a:buAutoNum type="arabicPeriod" startAt="3"/>
            </a:pPr>
            <a:r>
              <a:rPr lang="en-US" sz="3600" b="1" dirty="0" smtClean="0">
                <a:solidFill>
                  <a:srgbClr val="450E0B"/>
                </a:solidFill>
                <a:latin typeface="Constantia"/>
                <a:cs typeface="Constantia"/>
              </a:rPr>
              <a:t>Jesus is more winsome</a:t>
            </a:r>
            <a:r>
              <a:rPr lang="zh-TW" altLang="en-US" sz="3600" b="1" dirty="0" smtClean="0">
                <a:solidFill>
                  <a:srgbClr val="450E0B"/>
                </a:solidFill>
                <a:latin typeface="Constantia"/>
                <a:cs typeface="Constantia"/>
              </a:rPr>
              <a:t> </a:t>
            </a:r>
            <a:r>
              <a:rPr lang="en-US" altLang="zh-TW" sz="3600" b="1" dirty="0" smtClean="0">
                <a:solidFill>
                  <a:srgbClr val="450E0B"/>
                </a:solidFill>
                <a:latin typeface="Constantia"/>
                <a:cs typeface="Constantia"/>
              </a:rPr>
              <a:t>(</a:t>
            </a:r>
            <a:r>
              <a:rPr lang="zh-TW" altLang="en-US" sz="3600" b="1" dirty="0" smtClean="0">
                <a:solidFill>
                  <a:srgbClr val="450E0B"/>
                </a:solidFill>
                <a:latin typeface="Constantia"/>
                <a:cs typeface="Constantia"/>
              </a:rPr>
              <a:t>有吸引力的</a:t>
            </a:r>
            <a:r>
              <a:rPr lang="en-US" altLang="zh-TW" sz="3600" b="1" dirty="0" smtClean="0">
                <a:solidFill>
                  <a:srgbClr val="450E0B"/>
                </a:solidFill>
                <a:latin typeface="Constantia"/>
                <a:cs typeface="Constantia"/>
              </a:rPr>
              <a:t>)</a:t>
            </a:r>
            <a:r>
              <a:rPr lang="en-US" sz="3600" b="1" dirty="0" smtClean="0">
                <a:solidFill>
                  <a:srgbClr val="450E0B"/>
                </a:solidFill>
                <a:latin typeface="Constantia"/>
                <a:cs typeface="Constantia"/>
              </a:rPr>
              <a:t> than Christianity.</a:t>
            </a:r>
            <a:endParaRPr lang="en-US" sz="3600" b="1" dirty="0">
              <a:solidFill>
                <a:srgbClr val="450E0B"/>
              </a:solidFill>
              <a:latin typeface="Constantia"/>
              <a:cs typeface="Constantia"/>
            </a:endParaRPr>
          </a:p>
        </p:txBody>
      </p:sp>
      <p:sp>
        <p:nvSpPr>
          <p:cNvPr id="17" name="Rectangle 16"/>
          <p:cNvSpPr/>
          <p:nvPr/>
        </p:nvSpPr>
        <p:spPr>
          <a:xfrm>
            <a:off x="1650160" y="274638"/>
            <a:ext cx="6605238" cy="830997"/>
          </a:xfrm>
          <a:prstGeom prst="rect">
            <a:avLst/>
          </a:prstGeom>
        </p:spPr>
        <p:txBody>
          <a:bodyPr wrap="square">
            <a:spAutoFit/>
          </a:bodyPr>
          <a:lstStyle/>
          <a:p>
            <a:r>
              <a:rPr lang="en-US" sz="4800" b="1" dirty="0" smtClean="0">
                <a:solidFill>
                  <a:srgbClr val="450E0B"/>
                </a:solidFill>
                <a:latin typeface="Cambria"/>
                <a:cs typeface="Cambria"/>
              </a:rPr>
              <a:t>Ten Lessons Learned</a:t>
            </a:r>
            <a:endParaRPr lang="en-US" sz="4800" dirty="0">
              <a:solidFill>
                <a:srgbClr val="450E0B"/>
              </a:solidFill>
              <a:latin typeface="Cambria"/>
              <a:cs typeface="Cambria"/>
            </a:endParaRPr>
          </a:p>
        </p:txBody>
      </p:sp>
    </p:spTree>
    <p:extLst>
      <p:ext uri="{BB962C8B-B14F-4D97-AF65-F5344CB8AC3E}">
        <p14:creationId xmlns:p14="http://schemas.microsoft.com/office/powerpoint/2010/main" val="98024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wipe(left)">
                                      <p:cBhvr>
                                        <p:cTn id="12" dur="1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618286"/>
            <a:ext cx="9227940" cy="247018"/>
            <a:chOff x="0" y="6618286"/>
            <a:chExt cx="9227940" cy="247018"/>
          </a:xfrm>
        </p:grpSpPr>
        <p:sp>
          <p:nvSpPr>
            <p:cNvPr id="5" name="TextBox 4"/>
            <p:cNvSpPr txBox="1"/>
            <p:nvPr/>
          </p:nvSpPr>
          <p:spPr>
            <a:xfrm>
              <a:off x="7466573" y="6619083"/>
              <a:ext cx="1761367" cy="246221"/>
            </a:xfrm>
            <a:prstGeom prst="rect">
              <a:avLst/>
            </a:prstGeom>
            <a:noFill/>
          </p:spPr>
          <p:txBody>
            <a:bodyPr wrap="square" rtlCol="0">
              <a:spAutoFit/>
            </a:bodyPr>
            <a:lstStyle/>
            <a:p>
              <a:r>
                <a:rPr lang="en-US" sz="1000" b="1" dirty="0" err="1" smtClean="0">
                  <a:solidFill>
                    <a:srgbClr val="000000"/>
                  </a:solidFill>
                </a:rPr>
                <a:t>www.WindintheHouse.org</a:t>
              </a:r>
              <a:endParaRPr lang="en-US" sz="1000" b="1" dirty="0">
                <a:solidFill>
                  <a:srgbClr val="000000"/>
                </a:solidFill>
              </a:endParaRPr>
            </a:p>
          </p:txBody>
        </p:sp>
        <p:sp>
          <p:nvSpPr>
            <p:cNvPr id="6" name="TextBox 5"/>
            <p:cNvSpPr txBox="1"/>
            <p:nvPr/>
          </p:nvSpPr>
          <p:spPr>
            <a:xfrm>
              <a:off x="0" y="6618286"/>
              <a:ext cx="1761367" cy="246221"/>
            </a:xfrm>
            <a:prstGeom prst="rect">
              <a:avLst/>
            </a:prstGeom>
            <a:noFill/>
          </p:spPr>
          <p:txBody>
            <a:bodyPr wrap="square" rtlCol="0">
              <a:spAutoFit/>
            </a:bodyPr>
            <a:lstStyle/>
            <a:p>
              <a:r>
                <a:rPr lang="en-US" sz="1000" b="1" dirty="0" smtClean="0">
                  <a:solidFill>
                    <a:srgbClr val="000000"/>
                  </a:solidFill>
                </a:rPr>
                <a:t>© 2013 WIGTake Resources</a:t>
              </a:r>
              <a:endParaRPr lang="en-US" sz="1000" b="1" dirty="0">
                <a:solidFill>
                  <a:srgbClr val="000000"/>
                </a:solidFill>
              </a:endParaRPr>
            </a:p>
          </p:txBody>
        </p:sp>
      </p:grpSp>
      <p:sp>
        <p:nvSpPr>
          <p:cNvPr id="12" name="TextBox 11"/>
          <p:cNvSpPr txBox="1"/>
          <p:nvPr/>
        </p:nvSpPr>
        <p:spPr>
          <a:xfrm>
            <a:off x="2823497" y="979871"/>
            <a:ext cx="184666" cy="646331"/>
          </a:xfrm>
          <a:prstGeom prst="rect">
            <a:avLst/>
          </a:prstGeom>
          <a:noFill/>
        </p:spPr>
        <p:txBody>
          <a:bodyPr wrap="none" rtlCol="0">
            <a:spAutoFit/>
          </a:bodyPr>
          <a:lstStyle/>
          <a:p>
            <a:endParaRPr lang="en-US" sz="3600" b="1" dirty="0">
              <a:solidFill>
                <a:schemeClr val="bg1"/>
              </a:solidFill>
              <a:effectLst>
                <a:outerShdw blurRad="38100" dist="63500" dir="2700000" algn="tl">
                  <a:srgbClr val="000000">
                    <a:alpha val="77000"/>
                  </a:srgbClr>
                </a:outerShdw>
              </a:effectLst>
            </a:endParaRPr>
          </a:p>
        </p:txBody>
      </p:sp>
      <p:sp>
        <p:nvSpPr>
          <p:cNvPr id="14" name="Title 13"/>
          <p:cNvSpPr>
            <a:spLocks noGrp="1"/>
          </p:cNvSpPr>
          <p:nvPr>
            <p:ph type="title"/>
          </p:nvPr>
        </p:nvSpPr>
        <p:spPr>
          <a:xfrm>
            <a:off x="457200" y="274638"/>
            <a:ext cx="8229600" cy="705233"/>
          </a:xfrm>
        </p:spPr>
        <p:txBody>
          <a:bodyPr>
            <a:normAutofit fontScale="90000"/>
          </a:bodyPr>
          <a:lstStyle/>
          <a:p>
            <a:r>
              <a:rPr lang="en-US" b="1" dirty="0">
                <a:effectLst>
                  <a:outerShdw blurRad="38100" dist="38100" dir="2700000" algn="tl">
                    <a:srgbClr val="000000">
                      <a:alpha val="43137"/>
                    </a:srgbClr>
                  </a:outerShdw>
                </a:effectLst>
                <a:latin typeface="Constantia"/>
                <a:cs typeface="Constantia"/>
              </a:rPr>
              <a:t/>
            </a:r>
            <a:br>
              <a:rPr lang="en-US" b="1" dirty="0">
                <a:effectLst>
                  <a:outerShdw blurRad="38100" dist="38100" dir="2700000" algn="tl">
                    <a:srgbClr val="000000">
                      <a:alpha val="43137"/>
                    </a:srgbClr>
                  </a:outerShdw>
                </a:effectLst>
                <a:latin typeface="Constantia"/>
                <a:cs typeface="Constantia"/>
              </a:rPr>
            </a:br>
            <a:endParaRPr lang="en-US" dirty="0"/>
          </a:p>
        </p:txBody>
      </p:sp>
      <p:sp>
        <p:nvSpPr>
          <p:cNvPr id="15" name="Content Placeholder 14"/>
          <p:cNvSpPr>
            <a:spLocks noGrp="1"/>
          </p:cNvSpPr>
          <p:nvPr>
            <p:ph sz="half" idx="1"/>
          </p:nvPr>
        </p:nvSpPr>
        <p:spPr>
          <a:xfrm>
            <a:off x="457200" y="2276687"/>
            <a:ext cx="8415590" cy="1973856"/>
          </a:xfrm>
        </p:spPr>
        <p:txBody>
          <a:bodyPr>
            <a:normAutofit/>
          </a:bodyPr>
          <a:lstStyle/>
          <a:p>
            <a:pPr marL="742950" indent="-742950">
              <a:lnSpc>
                <a:spcPct val="120000"/>
              </a:lnSpc>
              <a:buFont typeface="+mj-lt"/>
              <a:buAutoNum type="arabicPeriod" startAt="4"/>
            </a:pPr>
            <a:r>
              <a:rPr lang="en-US" sz="3600" b="1" dirty="0" smtClean="0">
                <a:solidFill>
                  <a:srgbClr val="450E0B"/>
                </a:solidFill>
                <a:latin typeface="Constantia"/>
                <a:cs typeface="Constantia"/>
              </a:rPr>
              <a:t>Contextualization </a:t>
            </a:r>
            <a:r>
              <a:rPr lang="en-US" altLang="zh-TW" sz="3600" b="1" dirty="0" smtClean="0">
                <a:solidFill>
                  <a:srgbClr val="450E0B"/>
                </a:solidFill>
                <a:latin typeface="Constantia"/>
                <a:cs typeface="Constantia"/>
              </a:rPr>
              <a:t>(</a:t>
            </a:r>
            <a:r>
              <a:rPr lang="zh-TW" altLang="en-US" sz="3600" b="1" dirty="0" smtClean="0">
                <a:solidFill>
                  <a:srgbClr val="450E0B"/>
                </a:solidFill>
                <a:latin typeface="Constantia"/>
                <a:cs typeface="Constantia"/>
              </a:rPr>
              <a:t>本色化</a:t>
            </a:r>
            <a:r>
              <a:rPr lang="en-US" altLang="zh-TW" sz="3600" b="1" dirty="0" smtClean="0">
                <a:solidFill>
                  <a:srgbClr val="450E0B"/>
                </a:solidFill>
                <a:latin typeface="Constantia"/>
                <a:cs typeface="Constantia"/>
              </a:rPr>
              <a:t>)</a:t>
            </a:r>
            <a:r>
              <a:rPr lang="en-US" sz="3600" b="1" dirty="0" smtClean="0">
                <a:solidFill>
                  <a:srgbClr val="450E0B"/>
                </a:solidFill>
                <a:latin typeface="Constantia"/>
                <a:cs typeface="Constantia"/>
              </a:rPr>
              <a:t>vs. Indigenization</a:t>
            </a:r>
            <a:r>
              <a:rPr lang="zh-TW" altLang="en-US" sz="3600" b="1" dirty="0" smtClean="0">
                <a:solidFill>
                  <a:srgbClr val="450E0B"/>
                </a:solidFill>
                <a:latin typeface="Constantia"/>
                <a:cs typeface="Constantia"/>
              </a:rPr>
              <a:t> </a:t>
            </a:r>
            <a:r>
              <a:rPr lang="en-US" altLang="zh-TW" sz="3600" b="1" dirty="0" smtClean="0">
                <a:solidFill>
                  <a:srgbClr val="450E0B"/>
                </a:solidFill>
                <a:latin typeface="Constantia"/>
                <a:cs typeface="Constantia"/>
              </a:rPr>
              <a:t>(</a:t>
            </a:r>
            <a:r>
              <a:rPr lang="zh-TW" altLang="en-US" sz="3600" b="1" dirty="0" smtClean="0">
                <a:solidFill>
                  <a:srgbClr val="450E0B"/>
                </a:solidFill>
                <a:latin typeface="Constantia"/>
                <a:cs typeface="Constantia"/>
              </a:rPr>
              <a:t>本土化</a:t>
            </a:r>
            <a:r>
              <a:rPr lang="en-US" altLang="zh-TW" sz="3600" b="1" dirty="0" smtClean="0">
                <a:solidFill>
                  <a:srgbClr val="450E0B"/>
                </a:solidFill>
                <a:latin typeface="Constantia"/>
                <a:cs typeface="Constantia"/>
              </a:rPr>
              <a:t>)</a:t>
            </a:r>
            <a:r>
              <a:rPr lang="en-US" sz="3600" b="1" dirty="0" smtClean="0">
                <a:solidFill>
                  <a:srgbClr val="450E0B"/>
                </a:solidFill>
                <a:latin typeface="Constantia"/>
                <a:cs typeface="Constantia"/>
              </a:rPr>
              <a:t>.</a:t>
            </a:r>
            <a:endParaRPr lang="en-US" sz="3600" b="1" dirty="0">
              <a:solidFill>
                <a:srgbClr val="450E0B"/>
              </a:solidFill>
              <a:latin typeface="Constantia"/>
              <a:cs typeface="Constantia"/>
            </a:endParaRPr>
          </a:p>
        </p:txBody>
      </p:sp>
      <p:sp>
        <p:nvSpPr>
          <p:cNvPr id="17" name="Rectangle 16"/>
          <p:cNvSpPr/>
          <p:nvPr/>
        </p:nvSpPr>
        <p:spPr>
          <a:xfrm>
            <a:off x="1650160" y="274638"/>
            <a:ext cx="6605238" cy="830997"/>
          </a:xfrm>
          <a:prstGeom prst="rect">
            <a:avLst/>
          </a:prstGeom>
        </p:spPr>
        <p:txBody>
          <a:bodyPr wrap="square">
            <a:spAutoFit/>
          </a:bodyPr>
          <a:lstStyle/>
          <a:p>
            <a:r>
              <a:rPr lang="en-US" sz="4800" b="1" dirty="0" smtClean="0">
                <a:solidFill>
                  <a:srgbClr val="450E0B"/>
                </a:solidFill>
                <a:latin typeface="Cambria"/>
                <a:cs typeface="Cambria"/>
              </a:rPr>
              <a:t>Ten Lessons Learned</a:t>
            </a:r>
            <a:endParaRPr lang="en-US" sz="4800" dirty="0">
              <a:solidFill>
                <a:srgbClr val="450E0B"/>
              </a:solidFill>
              <a:latin typeface="Cambria"/>
              <a:cs typeface="Cambria"/>
            </a:endParaRPr>
          </a:p>
        </p:txBody>
      </p:sp>
    </p:spTree>
    <p:extLst>
      <p:ext uri="{BB962C8B-B14F-4D97-AF65-F5344CB8AC3E}">
        <p14:creationId xmlns:p14="http://schemas.microsoft.com/office/powerpoint/2010/main" val="236963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wipe(left)">
                                      <p:cBhvr>
                                        <p:cTn id="12" dur="1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618286"/>
            <a:ext cx="9227940" cy="247018"/>
            <a:chOff x="0" y="6618286"/>
            <a:chExt cx="9227940" cy="247018"/>
          </a:xfrm>
        </p:grpSpPr>
        <p:sp>
          <p:nvSpPr>
            <p:cNvPr id="5" name="TextBox 4"/>
            <p:cNvSpPr txBox="1"/>
            <p:nvPr/>
          </p:nvSpPr>
          <p:spPr>
            <a:xfrm>
              <a:off x="7466573" y="6619083"/>
              <a:ext cx="1761367" cy="246221"/>
            </a:xfrm>
            <a:prstGeom prst="rect">
              <a:avLst/>
            </a:prstGeom>
            <a:noFill/>
          </p:spPr>
          <p:txBody>
            <a:bodyPr wrap="square" rtlCol="0">
              <a:spAutoFit/>
            </a:bodyPr>
            <a:lstStyle/>
            <a:p>
              <a:r>
                <a:rPr lang="en-US" sz="1000" b="1" dirty="0" err="1" smtClean="0">
                  <a:solidFill>
                    <a:srgbClr val="000000"/>
                  </a:solidFill>
                </a:rPr>
                <a:t>www.WindintheHouse.org</a:t>
              </a:r>
              <a:endParaRPr lang="en-US" sz="1000" b="1" dirty="0">
                <a:solidFill>
                  <a:srgbClr val="000000"/>
                </a:solidFill>
              </a:endParaRPr>
            </a:p>
          </p:txBody>
        </p:sp>
        <p:sp>
          <p:nvSpPr>
            <p:cNvPr id="6" name="TextBox 5"/>
            <p:cNvSpPr txBox="1"/>
            <p:nvPr/>
          </p:nvSpPr>
          <p:spPr>
            <a:xfrm>
              <a:off x="0" y="6618286"/>
              <a:ext cx="1761367" cy="246221"/>
            </a:xfrm>
            <a:prstGeom prst="rect">
              <a:avLst/>
            </a:prstGeom>
            <a:noFill/>
          </p:spPr>
          <p:txBody>
            <a:bodyPr wrap="square" rtlCol="0">
              <a:spAutoFit/>
            </a:bodyPr>
            <a:lstStyle/>
            <a:p>
              <a:r>
                <a:rPr lang="en-US" sz="1000" b="1" dirty="0" smtClean="0">
                  <a:solidFill>
                    <a:srgbClr val="000000"/>
                  </a:solidFill>
                </a:rPr>
                <a:t>© 2013 WIGTake Resources</a:t>
              </a:r>
              <a:endParaRPr lang="en-US" sz="1000" b="1" dirty="0">
                <a:solidFill>
                  <a:srgbClr val="000000"/>
                </a:solidFill>
              </a:endParaRPr>
            </a:p>
          </p:txBody>
        </p:sp>
      </p:grpSp>
      <p:sp>
        <p:nvSpPr>
          <p:cNvPr id="12" name="TextBox 11"/>
          <p:cNvSpPr txBox="1"/>
          <p:nvPr/>
        </p:nvSpPr>
        <p:spPr>
          <a:xfrm>
            <a:off x="2823497" y="979871"/>
            <a:ext cx="184666" cy="646331"/>
          </a:xfrm>
          <a:prstGeom prst="rect">
            <a:avLst/>
          </a:prstGeom>
          <a:noFill/>
        </p:spPr>
        <p:txBody>
          <a:bodyPr wrap="none" rtlCol="0">
            <a:spAutoFit/>
          </a:bodyPr>
          <a:lstStyle/>
          <a:p>
            <a:endParaRPr lang="en-US" sz="3600" b="1" dirty="0">
              <a:solidFill>
                <a:schemeClr val="bg1"/>
              </a:solidFill>
              <a:effectLst>
                <a:outerShdw blurRad="38100" dist="63500" dir="2700000" algn="tl">
                  <a:srgbClr val="000000">
                    <a:alpha val="77000"/>
                  </a:srgbClr>
                </a:outerShdw>
              </a:effectLst>
            </a:endParaRPr>
          </a:p>
        </p:txBody>
      </p:sp>
      <p:sp>
        <p:nvSpPr>
          <p:cNvPr id="14" name="Title 13"/>
          <p:cNvSpPr>
            <a:spLocks noGrp="1"/>
          </p:cNvSpPr>
          <p:nvPr>
            <p:ph type="title"/>
          </p:nvPr>
        </p:nvSpPr>
        <p:spPr>
          <a:xfrm>
            <a:off x="457200" y="274638"/>
            <a:ext cx="8229600" cy="705233"/>
          </a:xfrm>
        </p:spPr>
        <p:txBody>
          <a:bodyPr>
            <a:normAutofit fontScale="90000"/>
          </a:bodyPr>
          <a:lstStyle/>
          <a:p>
            <a:r>
              <a:rPr lang="en-US" b="1" dirty="0">
                <a:effectLst>
                  <a:outerShdw blurRad="38100" dist="38100" dir="2700000" algn="tl">
                    <a:srgbClr val="000000">
                      <a:alpha val="43137"/>
                    </a:srgbClr>
                  </a:outerShdw>
                </a:effectLst>
                <a:latin typeface="Constantia"/>
                <a:cs typeface="Constantia"/>
              </a:rPr>
              <a:t/>
            </a:r>
            <a:br>
              <a:rPr lang="en-US" b="1" dirty="0">
                <a:effectLst>
                  <a:outerShdw blurRad="38100" dist="38100" dir="2700000" algn="tl">
                    <a:srgbClr val="000000">
                      <a:alpha val="43137"/>
                    </a:srgbClr>
                  </a:outerShdw>
                </a:effectLst>
                <a:latin typeface="Constantia"/>
                <a:cs typeface="Constantia"/>
              </a:rPr>
            </a:br>
            <a:endParaRPr lang="en-US" dirty="0"/>
          </a:p>
        </p:txBody>
      </p:sp>
      <p:sp>
        <p:nvSpPr>
          <p:cNvPr id="15" name="Content Placeholder 14"/>
          <p:cNvSpPr>
            <a:spLocks noGrp="1"/>
          </p:cNvSpPr>
          <p:nvPr>
            <p:ph sz="half" idx="1"/>
          </p:nvPr>
        </p:nvSpPr>
        <p:spPr>
          <a:xfrm>
            <a:off x="457200" y="2276687"/>
            <a:ext cx="8415590" cy="1973856"/>
          </a:xfrm>
        </p:spPr>
        <p:txBody>
          <a:bodyPr>
            <a:normAutofit/>
          </a:bodyPr>
          <a:lstStyle/>
          <a:p>
            <a:pPr marL="742950" indent="-742950">
              <a:lnSpc>
                <a:spcPct val="120000"/>
              </a:lnSpc>
              <a:buFont typeface="+mj-lt"/>
              <a:buAutoNum type="arabicPeriod" startAt="5"/>
            </a:pPr>
            <a:r>
              <a:rPr lang="en-US" sz="3600" b="1" dirty="0" smtClean="0">
                <a:solidFill>
                  <a:srgbClr val="450E0B"/>
                </a:solidFill>
                <a:latin typeface="Constantia"/>
                <a:cs typeface="Constantia"/>
              </a:rPr>
              <a:t>Muslims are not the same as Islam.</a:t>
            </a:r>
            <a:endParaRPr lang="en-US" sz="3600" b="1" dirty="0">
              <a:solidFill>
                <a:srgbClr val="450E0B"/>
              </a:solidFill>
              <a:latin typeface="Constantia"/>
              <a:cs typeface="Constantia"/>
            </a:endParaRPr>
          </a:p>
        </p:txBody>
      </p:sp>
      <p:sp>
        <p:nvSpPr>
          <p:cNvPr id="17" name="Rectangle 16"/>
          <p:cNvSpPr/>
          <p:nvPr/>
        </p:nvSpPr>
        <p:spPr>
          <a:xfrm>
            <a:off x="1650160" y="274638"/>
            <a:ext cx="6605238" cy="830997"/>
          </a:xfrm>
          <a:prstGeom prst="rect">
            <a:avLst/>
          </a:prstGeom>
        </p:spPr>
        <p:txBody>
          <a:bodyPr wrap="square">
            <a:spAutoFit/>
          </a:bodyPr>
          <a:lstStyle/>
          <a:p>
            <a:r>
              <a:rPr lang="en-US" sz="4800" b="1" dirty="0" smtClean="0">
                <a:solidFill>
                  <a:srgbClr val="450E0B"/>
                </a:solidFill>
                <a:latin typeface="Cambria"/>
                <a:cs typeface="Cambria"/>
              </a:rPr>
              <a:t>Ten Lessons Learned</a:t>
            </a:r>
            <a:endParaRPr lang="en-US" sz="4800" dirty="0">
              <a:solidFill>
                <a:srgbClr val="450E0B"/>
              </a:solidFill>
              <a:latin typeface="Cambria"/>
              <a:cs typeface="Cambria"/>
            </a:endParaRPr>
          </a:p>
        </p:txBody>
      </p:sp>
    </p:spTree>
    <p:extLst>
      <p:ext uri="{BB962C8B-B14F-4D97-AF65-F5344CB8AC3E}">
        <p14:creationId xmlns:p14="http://schemas.microsoft.com/office/powerpoint/2010/main" val="359842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wipe(left)">
                                      <p:cBhvr>
                                        <p:cTn id="12" dur="1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618286"/>
            <a:ext cx="9227940" cy="247018"/>
            <a:chOff x="0" y="6618286"/>
            <a:chExt cx="9227940" cy="247018"/>
          </a:xfrm>
        </p:grpSpPr>
        <p:sp>
          <p:nvSpPr>
            <p:cNvPr id="5" name="TextBox 4"/>
            <p:cNvSpPr txBox="1"/>
            <p:nvPr/>
          </p:nvSpPr>
          <p:spPr>
            <a:xfrm>
              <a:off x="7466573" y="6619083"/>
              <a:ext cx="1761367" cy="246221"/>
            </a:xfrm>
            <a:prstGeom prst="rect">
              <a:avLst/>
            </a:prstGeom>
            <a:noFill/>
          </p:spPr>
          <p:txBody>
            <a:bodyPr wrap="square" rtlCol="0">
              <a:spAutoFit/>
            </a:bodyPr>
            <a:lstStyle/>
            <a:p>
              <a:r>
                <a:rPr lang="en-US" sz="1000" b="1" dirty="0" err="1" smtClean="0">
                  <a:solidFill>
                    <a:srgbClr val="000000"/>
                  </a:solidFill>
                </a:rPr>
                <a:t>www.WindintheHouse.org</a:t>
              </a:r>
              <a:endParaRPr lang="en-US" sz="1000" b="1" dirty="0">
                <a:solidFill>
                  <a:srgbClr val="000000"/>
                </a:solidFill>
              </a:endParaRPr>
            </a:p>
          </p:txBody>
        </p:sp>
        <p:sp>
          <p:nvSpPr>
            <p:cNvPr id="6" name="TextBox 5"/>
            <p:cNvSpPr txBox="1"/>
            <p:nvPr/>
          </p:nvSpPr>
          <p:spPr>
            <a:xfrm>
              <a:off x="0" y="6618286"/>
              <a:ext cx="1761367" cy="246221"/>
            </a:xfrm>
            <a:prstGeom prst="rect">
              <a:avLst/>
            </a:prstGeom>
            <a:noFill/>
          </p:spPr>
          <p:txBody>
            <a:bodyPr wrap="square" rtlCol="0">
              <a:spAutoFit/>
            </a:bodyPr>
            <a:lstStyle/>
            <a:p>
              <a:r>
                <a:rPr lang="en-US" sz="1000" b="1" dirty="0" smtClean="0">
                  <a:solidFill>
                    <a:srgbClr val="000000"/>
                  </a:solidFill>
                </a:rPr>
                <a:t>© 2013 WIGTake Resources</a:t>
              </a:r>
              <a:endParaRPr lang="en-US" sz="1000" b="1" dirty="0">
                <a:solidFill>
                  <a:srgbClr val="000000"/>
                </a:solidFill>
              </a:endParaRPr>
            </a:p>
          </p:txBody>
        </p:sp>
      </p:grpSp>
      <p:sp>
        <p:nvSpPr>
          <p:cNvPr id="12" name="TextBox 11"/>
          <p:cNvSpPr txBox="1"/>
          <p:nvPr/>
        </p:nvSpPr>
        <p:spPr>
          <a:xfrm>
            <a:off x="2823497" y="979871"/>
            <a:ext cx="184666" cy="646331"/>
          </a:xfrm>
          <a:prstGeom prst="rect">
            <a:avLst/>
          </a:prstGeom>
          <a:noFill/>
        </p:spPr>
        <p:txBody>
          <a:bodyPr wrap="none" rtlCol="0">
            <a:spAutoFit/>
          </a:bodyPr>
          <a:lstStyle/>
          <a:p>
            <a:endParaRPr lang="en-US" sz="3600" b="1" dirty="0">
              <a:solidFill>
                <a:schemeClr val="bg1"/>
              </a:solidFill>
              <a:effectLst>
                <a:outerShdw blurRad="38100" dist="63500" dir="2700000" algn="tl">
                  <a:srgbClr val="000000">
                    <a:alpha val="77000"/>
                  </a:srgbClr>
                </a:outerShdw>
              </a:effectLst>
            </a:endParaRPr>
          </a:p>
        </p:txBody>
      </p:sp>
      <p:sp>
        <p:nvSpPr>
          <p:cNvPr id="14" name="Title 13"/>
          <p:cNvSpPr>
            <a:spLocks noGrp="1"/>
          </p:cNvSpPr>
          <p:nvPr>
            <p:ph type="title"/>
          </p:nvPr>
        </p:nvSpPr>
        <p:spPr>
          <a:xfrm>
            <a:off x="457200" y="274638"/>
            <a:ext cx="8229600" cy="705233"/>
          </a:xfrm>
        </p:spPr>
        <p:txBody>
          <a:bodyPr>
            <a:normAutofit fontScale="90000"/>
          </a:bodyPr>
          <a:lstStyle/>
          <a:p>
            <a:r>
              <a:rPr lang="en-US" b="1" dirty="0">
                <a:effectLst>
                  <a:outerShdw blurRad="38100" dist="38100" dir="2700000" algn="tl">
                    <a:srgbClr val="000000">
                      <a:alpha val="43137"/>
                    </a:srgbClr>
                  </a:outerShdw>
                </a:effectLst>
                <a:latin typeface="Constantia"/>
                <a:cs typeface="Constantia"/>
              </a:rPr>
              <a:t/>
            </a:r>
            <a:br>
              <a:rPr lang="en-US" b="1" dirty="0">
                <a:effectLst>
                  <a:outerShdw blurRad="38100" dist="38100" dir="2700000" algn="tl">
                    <a:srgbClr val="000000">
                      <a:alpha val="43137"/>
                    </a:srgbClr>
                  </a:outerShdw>
                </a:effectLst>
                <a:latin typeface="Constantia"/>
                <a:cs typeface="Constantia"/>
              </a:rPr>
            </a:br>
            <a:endParaRPr lang="en-US" dirty="0"/>
          </a:p>
        </p:txBody>
      </p:sp>
      <p:sp>
        <p:nvSpPr>
          <p:cNvPr id="15" name="Content Placeholder 14"/>
          <p:cNvSpPr>
            <a:spLocks noGrp="1"/>
          </p:cNvSpPr>
          <p:nvPr>
            <p:ph sz="half" idx="1"/>
          </p:nvPr>
        </p:nvSpPr>
        <p:spPr>
          <a:xfrm>
            <a:off x="457200" y="2276687"/>
            <a:ext cx="8415590" cy="1973856"/>
          </a:xfrm>
        </p:spPr>
        <p:txBody>
          <a:bodyPr>
            <a:normAutofit/>
          </a:bodyPr>
          <a:lstStyle/>
          <a:p>
            <a:pPr marL="742950" indent="-742950">
              <a:lnSpc>
                <a:spcPct val="120000"/>
              </a:lnSpc>
              <a:buFont typeface="+mj-lt"/>
              <a:buAutoNum type="arabicPeriod" startAt="6"/>
            </a:pPr>
            <a:r>
              <a:rPr lang="en-US" sz="3600" b="1" dirty="0" smtClean="0">
                <a:solidFill>
                  <a:srgbClr val="450E0B"/>
                </a:solidFill>
                <a:latin typeface="Constantia"/>
                <a:cs typeface="Constantia"/>
              </a:rPr>
              <a:t>Islam is much more than text and doctrines</a:t>
            </a:r>
            <a:r>
              <a:rPr lang="zh-TW" altLang="en-US" sz="3600" b="1" dirty="0" smtClean="0">
                <a:solidFill>
                  <a:srgbClr val="450E0B"/>
                </a:solidFill>
                <a:latin typeface="Constantia"/>
                <a:cs typeface="Constantia"/>
              </a:rPr>
              <a:t> </a:t>
            </a:r>
            <a:r>
              <a:rPr lang="en-US" altLang="zh-TW" sz="3600" b="1" dirty="0" smtClean="0">
                <a:solidFill>
                  <a:srgbClr val="450E0B"/>
                </a:solidFill>
                <a:latin typeface="Constantia"/>
                <a:cs typeface="Constantia"/>
              </a:rPr>
              <a:t>(</a:t>
            </a:r>
            <a:r>
              <a:rPr lang="zh-TW" altLang="en-US" sz="3600" b="1" dirty="0" smtClean="0">
                <a:solidFill>
                  <a:srgbClr val="450E0B"/>
                </a:solidFill>
                <a:latin typeface="Constantia"/>
                <a:cs typeface="Constantia"/>
              </a:rPr>
              <a:t>教義</a:t>
            </a:r>
            <a:r>
              <a:rPr lang="en-US" altLang="zh-TW" sz="3600" b="1" dirty="0" smtClean="0">
                <a:solidFill>
                  <a:srgbClr val="450E0B"/>
                </a:solidFill>
                <a:latin typeface="Constantia"/>
                <a:cs typeface="Constantia"/>
              </a:rPr>
              <a:t>)</a:t>
            </a:r>
            <a:r>
              <a:rPr lang="en-US" sz="3600" b="1" dirty="0" smtClean="0">
                <a:solidFill>
                  <a:srgbClr val="450E0B"/>
                </a:solidFill>
                <a:latin typeface="Constantia"/>
                <a:cs typeface="Constantia"/>
              </a:rPr>
              <a:t>.</a:t>
            </a:r>
            <a:endParaRPr lang="en-US" sz="3600" b="1" dirty="0">
              <a:solidFill>
                <a:srgbClr val="450E0B"/>
              </a:solidFill>
              <a:latin typeface="Constantia"/>
              <a:cs typeface="Constantia"/>
            </a:endParaRPr>
          </a:p>
        </p:txBody>
      </p:sp>
      <p:sp>
        <p:nvSpPr>
          <p:cNvPr id="17" name="Rectangle 16"/>
          <p:cNvSpPr/>
          <p:nvPr/>
        </p:nvSpPr>
        <p:spPr>
          <a:xfrm>
            <a:off x="1650160" y="274638"/>
            <a:ext cx="6605238" cy="830997"/>
          </a:xfrm>
          <a:prstGeom prst="rect">
            <a:avLst/>
          </a:prstGeom>
        </p:spPr>
        <p:txBody>
          <a:bodyPr wrap="square">
            <a:spAutoFit/>
          </a:bodyPr>
          <a:lstStyle/>
          <a:p>
            <a:r>
              <a:rPr lang="en-US" sz="4800" b="1" dirty="0" smtClean="0">
                <a:solidFill>
                  <a:srgbClr val="450E0B"/>
                </a:solidFill>
                <a:latin typeface="Cambria"/>
                <a:cs typeface="Cambria"/>
              </a:rPr>
              <a:t>Ten Lessons Learned</a:t>
            </a:r>
            <a:endParaRPr lang="en-US" sz="4800" dirty="0">
              <a:solidFill>
                <a:srgbClr val="450E0B"/>
              </a:solidFill>
              <a:latin typeface="Cambria"/>
              <a:cs typeface="Cambria"/>
            </a:endParaRPr>
          </a:p>
        </p:txBody>
      </p:sp>
    </p:spTree>
    <p:extLst>
      <p:ext uri="{BB962C8B-B14F-4D97-AF65-F5344CB8AC3E}">
        <p14:creationId xmlns:p14="http://schemas.microsoft.com/office/powerpoint/2010/main" val="365918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wipe(left)">
                                      <p:cBhvr>
                                        <p:cTn id="12" dur="1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618286"/>
            <a:ext cx="9227940" cy="247018"/>
            <a:chOff x="0" y="6618286"/>
            <a:chExt cx="9227940" cy="247018"/>
          </a:xfrm>
        </p:grpSpPr>
        <p:sp>
          <p:nvSpPr>
            <p:cNvPr id="5" name="TextBox 4"/>
            <p:cNvSpPr txBox="1"/>
            <p:nvPr/>
          </p:nvSpPr>
          <p:spPr>
            <a:xfrm>
              <a:off x="7466573" y="6619083"/>
              <a:ext cx="1761367" cy="246221"/>
            </a:xfrm>
            <a:prstGeom prst="rect">
              <a:avLst/>
            </a:prstGeom>
            <a:noFill/>
          </p:spPr>
          <p:txBody>
            <a:bodyPr wrap="square" rtlCol="0">
              <a:spAutoFit/>
            </a:bodyPr>
            <a:lstStyle/>
            <a:p>
              <a:r>
                <a:rPr lang="en-US" sz="1000" b="1" dirty="0" err="1" smtClean="0">
                  <a:solidFill>
                    <a:srgbClr val="000000"/>
                  </a:solidFill>
                </a:rPr>
                <a:t>www.WindintheHouse.org</a:t>
              </a:r>
              <a:endParaRPr lang="en-US" sz="1000" b="1" dirty="0">
                <a:solidFill>
                  <a:srgbClr val="000000"/>
                </a:solidFill>
              </a:endParaRPr>
            </a:p>
          </p:txBody>
        </p:sp>
        <p:sp>
          <p:nvSpPr>
            <p:cNvPr id="6" name="TextBox 5"/>
            <p:cNvSpPr txBox="1"/>
            <p:nvPr/>
          </p:nvSpPr>
          <p:spPr>
            <a:xfrm>
              <a:off x="0" y="6618286"/>
              <a:ext cx="1761367" cy="246221"/>
            </a:xfrm>
            <a:prstGeom prst="rect">
              <a:avLst/>
            </a:prstGeom>
            <a:noFill/>
          </p:spPr>
          <p:txBody>
            <a:bodyPr wrap="square" rtlCol="0">
              <a:spAutoFit/>
            </a:bodyPr>
            <a:lstStyle/>
            <a:p>
              <a:r>
                <a:rPr lang="en-US" sz="1000" b="1" dirty="0" smtClean="0">
                  <a:solidFill>
                    <a:srgbClr val="000000"/>
                  </a:solidFill>
                </a:rPr>
                <a:t>© 2013 WIGTake Resources</a:t>
              </a:r>
              <a:endParaRPr lang="en-US" sz="1000" b="1" dirty="0">
                <a:solidFill>
                  <a:srgbClr val="000000"/>
                </a:solidFill>
              </a:endParaRPr>
            </a:p>
          </p:txBody>
        </p:sp>
      </p:grpSp>
      <p:sp>
        <p:nvSpPr>
          <p:cNvPr id="12" name="TextBox 11"/>
          <p:cNvSpPr txBox="1"/>
          <p:nvPr/>
        </p:nvSpPr>
        <p:spPr>
          <a:xfrm>
            <a:off x="2823497" y="979871"/>
            <a:ext cx="184666" cy="646331"/>
          </a:xfrm>
          <a:prstGeom prst="rect">
            <a:avLst/>
          </a:prstGeom>
          <a:noFill/>
        </p:spPr>
        <p:txBody>
          <a:bodyPr wrap="none" rtlCol="0">
            <a:spAutoFit/>
          </a:bodyPr>
          <a:lstStyle/>
          <a:p>
            <a:endParaRPr lang="en-US" sz="3600" b="1" dirty="0">
              <a:solidFill>
                <a:schemeClr val="bg1"/>
              </a:solidFill>
              <a:effectLst>
                <a:outerShdw blurRad="38100" dist="63500" dir="2700000" algn="tl">
                  <a:srgbClr val="000000">
                    <a:alpha val="77000"/>
                  </a:srgbClr>
                </a:outerShdw>
              </a:effectLst>
            </a:endParaRPr>
          </a:p>
        </p:txBody>
      </p:sp>
      <p:sp>
        <p:nvSpPr>
          <p:cNvPr id="14" name="Title 13"/>
          <p:cNvSpPr>
            <a:spLocks noGrp="1"/>
          </p:cNvSpPr>
          <p:nvPr>
            <p:ph type="title"/>
          </p:nvPr>
        </p:nvSpPr>
        <p:spPr>
          <a:xfrm>
            <a:off x="457200" y="274638"/>
            <a:ext cx="8229600" cy="705233"/>
          </a:xfrm>
        </p:spPr>
        <p:txBody>
          <a:bodyPr>
            <a:normAutofit fontScale="90000"/>
          </a:bodyPr>
          <a:lstStyle/>
          <a:p>
            <a:r>
              <a:rPr lang="en-US" b="1" dirty="0">
                <a:effectLst>
                  <a:outerShdw blurRad="38100" dist="38100" dir="2700000" algn="tl">
                    <a:srgbClr val="000000">
                      <a:alpha val="43137"/>
                    </a:srgbClr>
                  </a:outerShdw>
                </a:effectLst>
                <a:latin typeface="Constantia"/>
                <a:cs typeface="Constantia"/>
              </a:rPr>
              <a:t/>
            </a:r>
            <a:br>
              <a:rPr lang="en-US" b="1" dirty="0">
                <a:effectLst>
                  <a:outerShdw blurRad="38100" dist="38100" dir="2700000" algn="tl">
                    <a:srgbClr val="000000">
                      <a:alpha val="43137"/>
                    </a:srgbClr>
                  </a:outerShdw>
                </a:effectLst>
                <a:latin typeface="Constantia"/>
                <a:cs typeface="Constantia"/>
              </a:rPr>
            </a:br>
            <a:endParaRPr lang="en-US" dirty="0"/>
          </a:p>
        </p:txBody>
      </p:sp>
      <p:sp>
        <p:nvSpPr>
          <p:cNvPr id="15" name="Content Placeholder 14"/>
          <p:cNvSpPr>
            <a:spLocks noGrp="1"/>
          </p:cNvSpPr>
          <p:nvPr>
            <p:ph sz="half" idx="1"/>
          </p:nvPr>
        </p:nvSpPr>
        <p:spPr>
          <a:xfrm>
            <a:off x="457200" y="2276687"/>
            <a:ext cx="8415590" cy="1973856"/>
          </a:xfrm>
        </p:spPr>
        <p:txBody>
          <a:bodyPr>
            <a:normAutofit/>
          </a:bodyPr>
          <a:lstStyle/>
          <a:p>
            <a:pPr marL="742950" indent="-742950">
              <a:lnSpc>
                <a:spcPct val="120000"/>
              </a:lnSpc>
              <a:buFont typeface="+mj-lt"/>
              <a:buAutoNum type="arabicPeriod" startAt="7"/>
            </a:pPr>
            <a:r>
              <a:rPr lang="en-US" sz="3600" b="1" dirty="0" smtClean="0">
                <a:solidFill>
                  <a:srgbClr val="450E0B"/>
                </a:solidFill>
                <a:latin typeface="Constantia"/>
                <a:cs typeface="Constantia"/>
              </a:rPr>
              <a:t>Gospel Non-Negotiables</a:t>
            </a:r>
            <a:r>
              <a:rPr lang="zh-TW" altLang="en-US" sz="3600" b="1" dirty="0" smtClean="0">
                <a:solidFill>
                  <a:srgbClr val="450E0B"/>
                </a:solidFill>
                <a:latin typeface="Constantia"/>
                <a:cs typeface="Constantia"/>
              </a:rPr>
              <a:t> </a:t>
            </a:r>
            <a:r>
              <a:rPr lang="en-US" altLang="zh-TW" sz="3600" b="1" dirty="0" smtClean="0">
                <a:solidFill>
                  <a:srgbClr val="450E0B"/>
                </a:solidFill>
                <a:latin typeface="Constantia"/>
                <a:cs typeface="Constantia"/>
              </a:rPr>
              <a:t>(</a:t>
            </a:r>
            <a:r>
              <a:rPr lang="zh-TW" altLang="en-US" sz="3600" b="1" dirty="0" smtClean="0">
                <a:solidFill>
                  <a:srgbClr val="450E0B"/>
                </a:solidFill>
                <a:latin typeface="Constantia"/>
                <a:cs typeface="Constantia"/>
              </a:rPr>
              <a:t>不能妥協的</a:t>
            </a:r>
            <a:r>
              <a:rPr lang="en-US" altLang="zh-TW" sz="3600" b="1" dirty="0" smtClean="0">
                <a:solidFill>
                  <a:srgbClr val="450E0B"/>
                </a:solidFill>
                <a:latin typeface="Constantia"/>
                <a:cs typeface="Constantia"/>
              </a:rPr>
              <a:t>)</a:t>
            </a:r>
            <a:r>
              <a:rPr lang="en-US" sz="3600" b="1" dirty="0" smtClean="0">
                <a:solidFill>
                  <a:srgbClr val="450E0B"/>
                </a:solidFill>
                <a:latin typeface="Constantia"/>
                <a:cs typeface="Constantia"/>
              </a:rPr>
              <a:t>.</a:t>
            </a:r>
            <a:r>
              <a:rPr lang="zh-TW" altLang="en-US" sz="3600" b="1" dirty="0" smtClean="0">
                <a:solidFill>
                  <a:srgbClr val="450E0B"/>
                </a:solidFill>
                <a:latin typeface="Constantia"/>
                <a:cs typeface="Constantia"/>
              </a:rPr>
              <a:t>  </a:t>
            </a:r>
            <a:endParaRPr lang="en-US" sz="3600" b="1" dirty="0">
              <a:solidFill>
                <a:srgbClr val="450E0B"/>
              </a:solidFill>
              <a:latin typeface="Constantia"/>
              <a:cs typeface="Constantia"/>
            </a:endParaRPr>
          </a:p>
        </p:txBody>
      </p:sp>
      <p:sp>
        <p:nvSpPr>
          <p:cNvPr id="17" name="Rectangle 16"/>
          <p:cNvSpPr/>
          <p:nvPr/>
        </p:nvSpPr>
        <p:spPr>
          <a:xfrm>
            <a:off x="1650160" y="274638"/>
            <a:ext cx="6605238" cy="830997"/>
          </a:xfrm>
          <a:prstGeom prst="rect">
            <a:avLst/>
          </a:prstGeom>
        </p:spPr>
        <p:txBody>
          <a:bodyPr wrap="square">
            <a:spAutoFit/>
          </a:bodyPr>
          <a:lstStyle/>
          <a:p>
            <a:r>
              <a:rPr lang="en-US" sz="4800" b="1" dirty="0" smtClean="0">
                <a:solidFill>
                  <a:srgbClr val="450E0B"/>
                </a:solidFill>
                <a:latin typeface="Cambria"/>
                <a:cs typeface="Cambria"/>
              </a:rPr>
              <a:t>Ten Lessons Learned</a:t>
            </a:r>
            <a:endParaRPr lang="en-US" sz="4800" dirty="0">
              <a:solidFill>
                <a:srgbClr val="450E0B"/>
              </a:solidFill>
              <a:latin typeface="Cambria"/>
              <a:cs typeface="Cambria"/>
            </a:endParaRPr>
          </a:p>
        </p:txBody>
      </p:sp>
    </p:spTree>
    <p:extLst>
      <p:ext uri="{BB962C8B-B14F-4D97-AF65-F5344CB8AC3E}">
        <p14:creationId xmlns:p14="http://schemas.microsoft.com/office/powerpoint/2010/main" val="183203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wipe(left)">
                                      <p:cBhvr>
                                        <p:cTn id="12" dur="1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618286"/>
            <a:ext cx="9227940" cy="247018"/>
            <a:chOff x="0" y="6618286"/>
            <a:chExt cx="9227940" cy="247018"/>
          </a:xfrm>
        </p:grpSpPr>
        <p:sp>
          <p:nvSpPr>
            <p:cNvPr id="5" name="TextBox 4"/>
            <p:cNvSpPr txBox="1"/>
            <p:nvPr/>
          </p:nvSpPr>
          <p:spPr>
            <a:xfrm>
              <a:off x="7466573" y="6619083"/>
              <a:ext cx="1761367" cy="246221"/>
            </a:xfrm>
            <a:prstGeom prst="rect">
              <a:avLst/>
            </a:prstGeom>
            <a:noFill/>
          </p:spPr>
          <p:txBody>
            <a:bodyPr wrap="square" rtlCol="0">
              <a:spAutoFit/>
            </a:bodyPr>
            <a:lstStyle/>
            <a:p>
              <a:r>
                <a:rPr lang="en-US" sz="1000" b="1" dirty="0" err="1" smtClean="0">
                  <a:solidFill>
                    <a:srgbClr val="000000"/>
                  </a:solidFill>
                </a:rPr>
                <a:t>www.WindintheHouse.org</a:t>
              </a:r>
              <a:endParaRPr lang="en-US" sz="1000" b="1" dirty="0">
                <a:solidFill>
                  <a:srgbClr val="000000"/>
                </a:solidFill>
              </a:endParaRPr>
            </a:p>
          </p:txBody>
        </p:sp>
        <p:sp>
          <p:nvSpPr>
            <p:cNvPr id="6" name="TextBox 5"/>
            <p:cNvSpPr txBox="1"/>
            <p:nvPr/>
          </p:nvSpPr>
          <p:spPr>
            <a:xfrm>
              <a:off x="0" y="6618286"/>
              <a:ext cx="1761367" cy="246221"/>
            </a:xfrm>
            <a:prstGeom prst="rect">
              <a:avLst/>
            </a:prstGeom>
            <a:noFill/>
          </p:spPr>
          <p:txBody>
            <a:bodyPr wrap="square" rtlCol="0">
              <a:spAutoFit/>
            </a:bodyPr>
            <a:lstStyle/>
            <a:p>
              <a:r>
                <a:rPr lang="en-US" sz="1000" b="1" dirty="0" smtClean="0">
                  <a:solidFill>
                    <a:srgbClr val="000000"/>
                  </a:solidFill>
                </a:rPr>
                <a:t>© 2013 WIGTake Resources</a:t>
              </a:r>
              <a:endParaRPr lang="en-US" sz="1000" b="1" dirty="0">
                <a:solidFill>
                  <a:srgbClr val="000000"/>
                </a:solidFill>
              </a:endParaRPr>
            </a:p>
          </p:txBody>
        </p:sp>
      </p:grpSp>
      <p:sp>
        <p:nvSpPr>
          <p:cNvPr id="12" name="TextBox 11"/>
          <p:cNvSpPr txBox="1"/>
          <p:nvPr/>
        </p:nvSpPr>
        <p:spPr>
          <a:xfrm>
            <a:off x="2823497" y="979871"/>
            <a:ext cx="184666" cy="646331"/>
          </a:xfrm>
          <a:prstGeom prst="rect">
            <a:avLst/>
          </a:prstGeom>
          <a:noFill/>
        </p:spPr>
        <p:txBody>
          <a:bodyPr wrap="none" rtlCol="0">
            <a:spAutoFit/>
          </a:bodyPr>
          <a:lstStyle/>
          <a:p>
            <a:endParaRPr lang="en-US" sz="3600" b="1" dirty="0">
              <a:solidFill>
                <a:schemeClr val="bg1"/>
              </a:solidFill>
              <a:effectLst>
                <a:outerShdw blurRad="38100" dist="63500" dir="2700000" algn="tl">
                  <a:srgbClr val="000000">
                    <a:alpha val="77000"/>
                  </a:srgbClr>
                </a:outerShdw>
              </a:effectLst>
            </a:endParaRPr>
          </a:p>
        </p:txBody>
      </p:sp>
      <p:sp>
        <p:nvSpPr>
          <p:cNvPr id="14" name="Title 13"/>
          <p:cNvSpPr>
            <a:spLocks noGrp="1"/>
          </p:cNvSpPr>
          <p:nvPr>
            <p:ph type="title"/>
          </p:nvPr>
        </p:nvSpPr>
        <p:spPr>
          <a:xfrm>
            <a:off x="457200" y="274638"/>
            <a:ext cx="8229600" cy="705233"/>
          </a:xfrm>
        </p:spPr>
        <p:txBody>
          <a:bodyPr>
            <a:normAutofit fontScale="90000"/>
          </a:bodyPr>
          <a:lstStyle/>
          <a:p>
            <a:r>
              <a:rPr lang="en-US" b="1" dirty="0">
                <a:effectLst>
                  <a:outerShdw blurRad="38100" dist="38100" dir="2700000" algn="tl">
                    <a:srgbClr val="000000">
                      <a:alpha val="43137"/>
                    </a:srgbClr>
                  </a:outerShdw>
                </a:effectLst>
                <a:latin typeface="Constantia"/>
                <a:cs typeface="Constantia"/>
              </a:rPr>
              <a:t/>
            </a:r>
            <a:br>
              <a:rPr lang="en-US" b="1" dirty="0">
                <a:effectLst>
                  <a:outerShdw blurRad="38100" dist="38100" dir="2700000" algn="tl">
                    <a:srgbClr val="000000">
                      <a:alpha val="43137"/>
                    </a:srgbClr>
                  </a:outerShdw>
                </a:effectLst>
                <a:latin typeface="Constantia"/>
                <a:cs typeface="Constantia"/>
              </a:rPr>
            </a:br>
            <a:endParaRPr lang="en-US" dirty="0"/>
          </a:p>
        </p:txBody>
      </p:sp>
      <p:sp>
        <p:nvSpPr>
          <p:cNvPr id="15" name="Content Placeholder 14"/>
          <p:cNvSpPr>
            <a:spLocks noGrp="1"/>
          </p:cNvSpPr>
          <p:nvPr>
            <p:ph sz="half" idx="1"/>
          </p:nvPr>
        </p:nvSpPr>
        <p:spPr>
          <a:xfrm>
            <a:off x="457200" y="2276687"/>
            <a:ext cx="8415590" cy="1973856"/>
          </a:xfrm>
        </p:spPr>
        <p:txBody>
          <a:bodyPr>
            <a:normAutofit/>
          </a:bodyPr>
          <a:lstStyle/>
          <a:p>
            <a:pPr marL="742950" indent="-742950">
              <a:lnSpc>
                <a:spcPct val="120000"/>
              </a:lnSpc>
              <a:buFont typeface="+mj-lt"/>
              <a:buAutoNum type="arabicPeriod" startAt="8"/>
            </a:pPr>
            <a:r>
              <a:rPr lang="en-US" sz="3600" b="1" dirty="0" smtClean="0">
                <a:solidFill>
                  <a:srgbClr val="450E0B"/>
                </a:solidFill>
                <a:latin typeface="Constantia"/>
                <a:cs typeface="Constantia"/>
              </a:rPr>
              <a:t>Muslim converts are in process.</a:t>
            </a:r>
            <a:endParaRPr lang="en-US" sz="3600" b="1" dirty="0">
              <a:solidFill>
                <a:srgbClr val="450E0B"/>
              </a:solidFill>
              <a:latin typeface="Constantia"/>
              <a:cs typeface="Constantia"/>
            </a:endParaRPr>
          </a:p>
        </p:txBody>
      </p:sp>
      <p:sp>
        <p:nvSpPr>
          <p:cNvPr id="17" name="Rectangle 16"/>
          <p:cNvSpPr/>
          <p:nvPr/>
        </p:nvSpPr>
        <p:spPr>
          <a:xfrm>
            <a:off x="1650160" y="274638"/>
            <a:ext cx="6605238" cy="830997"/>
          </a:xfrm>
          <a:prstGeom prst="rect">
            <a:avLst/>
          </a:prstGeom>
        </p:spPr>
        <p:txBody>
          <a:bodyPr wrap="square">
            <a:spAutoFit/>
          </a:bodyPr>
          <a:lstStyle/>
          <a:p>
            <a:r>
              <a:rPr lang="en-US" sz="4800" b="1" dirty="0" smtClean="0">
                <a:solidFill>
                  <a:srgbClr val="450E0B"/>
                </a:solidFill>
                <a:latin typeface="Cambria"/>
                <a:cs typeface="Cambria"/>
              </a:rPr>
              <a:t>Ten Lessons Learned</a:t>
            </a:r>
            <a:endParaRPr lang="en-US" sz="4800" dirty="0">
              <a:solidFill>
                <a:srgbClr val="450E0B"/>
              </a:solidFill>
              <a:latin typeface="Cambria"/>
              <a:cs typeface="Cambria"/>
            </a:endParaRPr>
          </a:p>
        </p:txBody>
      </p:sp>
    </p:spTree>
    <p:extLst>
      <p:ext uri="{BB962C8B-B14F-4D97-AF65-F5344CB8AC3E}">
        <p14:creationId xmlns:p14="http://schemas.microsoft.com/office/powerpoint/2010/main" val="280142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wipe(left)">
                                      <p:cBhvr>
                                        <p:cTn id="12" dur="1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618286"/>
            <a:ext cx="9227940" cy="247018"/>
            <a:chOff x="0" y="6618286"/>
            <a:chExt cx="9227940" cy="247018"/>
          </a:xfrm>
        </p:grpSpPr>
        <p:sp>
          <p:nvSpPr>
            <p:cNvPr id="5" name="TextBox 4"/>
            <p:cNvSpPr txBox="1"/>
            <p:nvPr/>
          </p:nvSpPr>
          <p:spPr>
            <a:xfrm>
              <a:off x="7466573" y="6619083"/>
              <a:ext cx="1761367" cy="246221"/>
            </a:xfrm>
            <a:prstGeom prst="rect">
              <a:avLst/>
            </a:prstGeom>
            <a:noFill/>
          </p:spPr>
          <p:txBody>
            <a:bodyPr wrap="square" rtlCol="0">
              <a:spAutoFit/>
            </a:bodyPr>
            <a:lstStyle/>
            <a:p>
              <a:r>
                <a:rPr lang="en-US" sz="1000" b="1" dirty="0" err="1" smtClean="0">
                  <a:solidFill>
                    <a:srgbClr val="000000"/>
                  </a:solidFill>
                </a:rPr>
                <a:t>www.WindintheHouse.org</a:t>
              </a:r>
              <a:endParaRPr lang="en-US" sz="1000" b="1" dirty="0">
                <a:solidFill>
                  <a:srgbClr val="000000"/>
                </a:solidFill>
              </a:endParaRPr>
            </a:p>
          </p:txBody>
        </p:sp>
        <p:sp>
          <p:nvSpPr>
            <p:cNvPr id="6" name="TextBox 5"/>
            <p:cNvSpPr txBox="1"/>
            <p:nvPr/>
          </p:nvSpPr>
          <p:spPr>
            <a:xfrm>
              <a:off x="0" y="6618286"/>
              <a:ext cx="1761367" cy="246221"/>
            </a:xfrm>
            <a:prstGeom prst="rect">
              <a:avLst/>
            </a:prstGeom>
            <a:noFill/>
          </p:spPr>
          <p:txBody>
            <a:bodyPr wrap="square" rtlCol="0">
              <a:spAutoFit/>
            </a:bodyPr>
            <a:lstStyle/>
            <a:p>
              <a:r>
                <a:rPr lang="en-US" sz="1000" b="1" dirty="0" smtClean="0">
                  <a:solidFill>
                    <a:srgbClr val="000000"/>
                  </a:solidFill>
                </a:rPr>
                <a:t>© 2013 WIGTake Resources</a:t>
              </a:r>
              <a:endParaRPr lang="en-US" sz="1000" b="1" dirty="0">
                <a:solidFill>
                  <a:srgbClr val="000000"/>
                </a:solidFill>
              </a:endParaRPr>
            </a:p>
          </p:txBody>
        </p:sp>
      </p:grpSp>
      <p:sp>
        <p:nvSpPr>
          <p:cNvPr id="12" name="TextBox 11"/>
          <p:cNvSpPr txBox="1"/>
          <p:nvPr/>
        </p:nvSpPr>
        <p:spPr>
          <a:xfrm>
            <a:off x="2823497" y="979871"/>
            <a:ext cx="184666" cy="646331"/>
          </a:xfrm>
          <a:prstGeom prst="rect">
            <a:avLst/>
          </a:prstGeom>
          <a:noFill/>
        </p:spPr>
        <p:txBody>
          <a:bodyPr wrap="none" rtlCol="0">
            <a:spAutoFit/>
          </a:bodyPr>
          <a:lstStyle/>
          <a:p>
            <a:endParaRPr lang="en-US" sz="3600" b="1" dirty="0">
              <a:solidFill>
                <a:schemeClr val="bg1"/>
              </a:solidFill>
              <a:effectLst>
                <a:outerShdw blurRad="38100" dist="63500" dir="2700000" algn="tl">
                  <a:srgbClr val="000000">
                    <a:alpha val="77000"/>
                  </a:srgbClr>
                </a:outerShdw>
              </a:effectLst>
            </a:endParaRPr>
          </a:p>
        </p:txBody>
      </p:sp>
      <p:sp>
        <p:nvSpPr>
          <p:cNvPr id="14" name="Title 13"/>
          <p:cNvSpPr>
            <a:spLocks noGrp="1"/>
          </p:cNvSpPr>
          <p:nvPr>
            <p:ph type="title"/>
          </p:nvPr>
        </p:nvSpPr>
        <p:spPr>
          <a:xfrm>
            <a:off x="457200" y="274638"/>
            <a:ext cx="8229600" cy="705233"/>
          </a:xfrm>
        </p:spPr>
        <p:txBody>
          <a:bodyPr>
            <a:normAutofit fontScale="90000"/>
          </a:bodyPr>
          <a:lstStyle/>
          <a:p>
            <a:r>
              <a:rPr lang="en-US" b="1" dirty="0">
                <a:effectLst>
                  <a:outerShdw blurRad="38100" dist="38100" dir="2700000" algn="tl">
                    <a:srgbClr val="000000">
                      <a:alpha val="43137"/>
                    </a:srgbClr>
                  </a:outerShdw>
                </a:effectLst>
                <a:latin typeface="Constantia"/>
                <a:cs typeface="Constantia"/>
              </a:rPr>
              <a:t/>
            </a:r>
            <a:br>
              <a:rPr lang="en-US" b="1" dirty="0">
                <a:effectLst>
                  <a:outerShdw blurRad="38100" dist="38100" dir="2700000" algn="tl">
                    <a:srgbClr val="000000">
                      <a:alpha val="43137"/>
                    </a:srgbClr>
                  </a:outerShdw>
                </a:effectLst>
                <a:latin typeface="Constantia"/>
                <a:cs typeface="Constantia"/>
              </a:rPr>
            </a:br>
            <a:endParaRPr lang="en-US" dirty="0"/>
          </a:p>
        </p:txBody>
      </p:sp>
      <p:sp>
        <p:nvSpPr>
          <p:cNvPr id="15" name="Content Placeholder 14"/>
          <p:cNvSpPr>
            <a:spLocks noGrp="1"/>
          </p:cNvSpPr>
          <p:nvPr>
            <p:ph sz="half" idx="1"/>
          </p:nvPr>
        </p:nvSpPr>
        <p:spPr>
          <a:xfrm>
            <a:off x="457200" y="2276687"/>
            <a:ext cx="8415590" cy="1973856"/>
          </a:xfrm>
        </p:spPr>
        <p:txBody>
          <a:bodyPr>
            <a:normAutofit/>
          </a:bodyPr>
          <a:lstStyle/>
          <a:p>
            <a:pPr marL="742950" indent="-742950">
              <a:lnSpc>
                <a:spcPct val="120000"/>
              </a:lnSpc>
              <a:buFont typeface="+mj-lt"/>
              <a:buAutoNum type="arabicPeriod" startAt="9"/>
            </a:pPr>
            <a:r>
              <a:rPr lang="en-US" sz="3600" b="1" dirty="0" smtClean="0">
                <a:solidFill>
                  <a:srgbClr val="450E0B"/>
                </a:solidFill>
                <a:latin typeface="Constantia"/>
                <a:cs typeface="Constantia"/>
              </a:rPr>
              <a:t>We have important roles to play.</a:t>
            </a:r>
            <a:endParaRPr lang="en-US" sz="3600" b="1" dirty="0">
              <a:solidFill>
                <a:srgbClr val="450E0B"/>
              </a:solidFill>
              <a:latin typeface="Constantia"/>
              <a:cs typeface="Constantia"/>
            </a:endParaRPr>
          </a:p>
        </p:txBody>
      </p:sp>
      <p:sp>
        <p:nvSpPr>
          <p:cNvPr id="17" name="Rectangle 16"/>
          <p:cNvSpPr/>
          <p:nvPr/>
        </p:nvSpPr>
        <p:spPr>
          <a:xfrm>
            <a:off x="1650160" y="274638"/>
            <a:ext cx="6605238" cy="830997"/>
          </a:xfrm>
          <a:prstGeom prst="rect">
            <a:avLst/>
          </a:prstGeom>
        </p:spPr>
        <p:txBody>
          <a:bodyPr wrap="square">
            <a:spAutoFit/>
          </a:bodyPr>
          <a:lstStyle/>
          <a:p>
            <a:r>
              <a:rPr lang="en-US" sz="4800" b="1" dirty="0" smtClean="0">
                <a:solidFill>
                  <a:srgbClr val="450E0B"/>
                </a:solidFill>
                <a:latin typeface="Cambria"/>
                <a:cs typeface="Cambria"/>
              </a:rPr>
              <a:t>Ten Lessons Learned</a:t>
            </a:r>
            <a:endParaRPr lang="en-US" sz="4800" dirty="0">
              <a:solidFill>
                <a:srgbClr val="450E0B"/>
              </a:solidFill>
              <a:latin typeface="Cambria"/>
              <a:cs typeface="Cambria"/>
            </a:endParaRPr>
          </a:p>
        </p:txBody>
      </p:sp>
    </p:spTree>
    <p:extLst>
      <p:ext uri="{BB962C8B-B14F-4D97-AF65-F5344CB8AC3E}">
        <p14:creationId xmlns:p14="http://schemas.microsoft.com/office/powerpoint/2010/main" val="103616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wipe(left)">
                                      <p:cBhvr>
                                        <p:cTn id="12" dur="1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tile tx="0" ty="0" sx="100000" sy="100000" flip="none" algn="tl"/>
        </a:blipFill>
        <a:effectLst/>
      </p:bgPr>
    </p:bg>
    <p:spTree>
      <p:nvGrpSpPr>
        <p:cNvPr id="1" name=""/>
        <p:cNvGrpSpPr/>
        <p:nvPr/>
      </p:nvGrpSpPr>
      <p:grpSpPr>
        <a:xfrm>
          <a:off x="0" y="0"/>
          <a:ext cx="0" cy="0"/>
          <a:chOff x="0" y="0"/>
          <a:chExt cx="0" cy="0"/>
        </a:xfrm>
      </p:grpSpPr>
      <p:grpSp>
        <p:nvGrpSpPr>
          <p:cNvPr id="4" name="Group 3"/>
          <p:cNvGrpSpPr/>
          <p:nvPr/>
        </p:nvGrpSpPr>
        <p:grpSpPr>
          <a:xfrm>
            <a:off x="0" y="6618286"/>
            <a:ext cx="9227940" cy="247018"/>
            <a:chOff x="0" y="6618286"/>
            <a:chExt cx="9227940" cy="247018"/>
          </a:xfrm>
        </p:grpSpPr>
        <p:sp>
          <p:nvSpPr>
            <p:cNvPr id="5" name="TextBox 4"/>
            <p:cNvSpPr txBox="1"/>
            <p:nvPr/>
          </p:nvSpPr>
          <p:spPr>
            <a:xfrm>
              <a:off x="7466573" y="6619083"/>
              <a:ext cx="1761367" cy="246221"/>
            </a:xfrm>
            <a:prstGeom prst="rect">
              <a:avLst/>
            </a:prstGeom>
            <a:noFill/>
          </p:spPr>
          <p:txBody>
            <a:bodyPr wrap="square" rtlCol="0">
              <a:spAutoFit/>
            </a:bodyPr>
            <a:lstStyle/>
            <a:p>
              <a:r>
                <a:rPr lang="en-US" sz="1000" b="1" dirty="0" err="1" smtClean="0">
                  <a:solidFill>
                    <a:srgbClr val="000000"/>
                  </a:solidFill>
                </a:rPr>
                <a:t>www.WindintheHouse.org</a:t>
              </a:r>
              <a:endParaRPr lang="en-US" sz="1000" b="1" dirty="0">
                <a:solidFill>
                  <a:srgbClr val="000000"/>
                </a:solidFill>
              </a:endParaRPr>
            </a:p>
          </p:txBody>
        </p:sp>
        <p:sp>
          <p:nvSpPr>
            <p:cNvPr id="6" name="TextBox 5"/>
            <p:cNvSpPr txBox="1"/>
            <p:nvPr/>
          </p:nvSpPr>
          <p:spPr>
            <a:xfrm>
              <a:off x="0" y="6618286"/>
              <a:ext cx="1761367" cy="246221"/>
            </a:xfrm>
            <a:prstGeom prst="rect">
              <a:avLst/>
            </a:prstGeom>
            <a:noFill/>
          </p:spPr>
          <p:txBody>
            <a:bodyPr wrap="square" rtlCol="0">
              <a:spAutoFit/>
            </a:bodyPr>
            <a:lstStyle/>
            <a:p>
              <a:r>
                <a:rPr lang="en-US" sz="1000" b="1" dirty="0" smtClean="0">
                  <a:solidFill>
                    <a:srgbClr val="000000"/>
                  </a:solidFill>
                </a:rPr>
                <a:t>© 2013 WIGTake Resources</a:t>
              </a:r>
              <a:endParaRPr lang="en-US" sz="1000" b="1" dirty="0">
                <a:solidFill>
                  <a:srgbClr val="000000"/>
                </a:solidFill>
              </a:endParaRPr>
            </a:p>
          </p:txBody>
        </p:sp>
      </p:grpSp>
      <p:sp>
        <p:nvSpPr>
          <p:cNvPr id="12" name="TextBox 11"/>
          <p:cNvSpPr txBox="1"/>
          <p:nvPr/>
        </p:nvSpPr>
        <p:spPr>
          <a:xfrm>
            <a:off x="2823497" y="979871"/>
            <a:ext cx="184666" cy="646331"/>
          </a:xfrm>
          <a:prstGeom prst="rect">
            <a:avLst/>
          </a:prstGeom>
          <a:noFill/>
        </p:spPr>
        <p:txBody>
          <a:bodyPr wrap="none" rtlCol="0">
            <a:spAutoFit/>
          </a:bodyPr>
          <a:lstStyle/>
          <a:p>
            <a:endParaRPr lang="en-US" sz="3600" b="1" dirty="0">
              <a:solidFill>
                <a:schemeClr val="bg1"/>
              </a:solidFill>
              <a:effectLst>
                <a:outerShdw blurRad="38100" dist="63500" dir="2700000" algn="tl">
                  <a:srgbClr val="000000">
                    <a:alpha val="77000"/>
                  </a:srgbClr>
                </a:outerShdw>
              </a:effectLst>
            </a:endParaRPr>
          </a:p>
        </p:txBody>
      </p:sp>
      <p:sp>
        <p:nvSpPr>
          <p:cNvPr id="3" name="TextBox 2"/>
          <p:cNvSpPr txBox="1"/>
          <p:nvPr/>
        </p:nvSpPr>
        <p:spPr>
          <a:xfrm>
            <a:off x="385547" y="1059557"/>
            <a:ext cx="8462120" cy="4885439"/>
          </a:xfrm>
          <a:prstGeom prst="rect">
            <a:avLst/>
          </a:prstGeom>
          <a:noFill/>
        </p:spPr>
        <p:txBody>
          <a:bodyPr wrap="square" rtlCol="0">
            <a:spAutoFit/>
          </a:bodyPr>
          <a:lstStyle/>
          <a:p>
            <a:pPr marL="461963" indent="-461963">
              <a:lnSpc>
                <a:spcPct val="140000"/>
              </a:lnSpc>
            </a:pPr>
            <a:r>
              <a:rPr lang="en-US" sz="3200" b="1" dirty="0" smtClean="0">
                <a:latin typeface="Constantia"/>
                <a:cs typeface="Constantia"/>
              </a:rPr>
              <a:t>1.	</a:t>
            </a:r>
            <a:r>
              <a:rPr lang="en-US" sz="3200" b="1" dirty="0" smtClean="0">
                <a:solidFill>
                  <a:srgbClr val="450E0B"/>
                </a:solidFill>
                <a:latin typeface="Constantia"/>
                <a:cs typeface="Constantia"/>
              </a:rPr>
              <a:t>Ten Bridges from </a:t>
            </a:r>
            <a:r>
              <a:rPr lang="en-US" sz="3200" b="1" i="1" dirty="0" smtClean="0">
                <a:solidFill>
                  <a:srgbClr val="450E0B"/>
                </a:solidFill>
                <a:latin typeface="Constantia"/>
                <a:cs typeface="Constantia"/>
              </a:rPr>
              <a:t>A Wind in the House</a:t>
            </a:r>
          </a:p>
          <a:p>
            <a:pPr marL="461963" indent="-461963">
              <a:lnSpc>
                <a:spcPct val="140000"/>
              </a:lnSpc>
            </a:pPr>
            <a:r>
              <a:rPr lang="en-US" sz="3200" b="1" dirty="0" smtClean="0">
                <a:solidFill>
                  <a:srgbClr val="450E0B"/>
                </a:solidFill>
                <a:latin typeface="Constantia"/>
                <a:cs typeface="Constantia"/>
              </a:rPr>
              <a:t>2.	Five Barriers from </a:t>
            </a:r>
            <a:r>
              <a:rPr lang="en-US" sz="3200" b="1" i="1" dirty="0" smtClean="0">
                <a:solidFill>
                  <a:srgbClr val="450E0B"/>
                </a:solidFill>
                <a:latin typeface="Constantia"/>
                <a:cs typeface="Constantia"/>
              </a:rPr>
              <a:t>A Wind in the House</a:t>
            </a:r>
            <a:endParaRPr lang="en-US" sz="3200" b="1" dirty="0" smtClean="0">
              <a:solidFill>
                <a:srgbClr val="450E0B"/>
              </a:solidFill>
              <a:latin typeface="Constantia"/>
              <a:cs typeface="Constantia"/>
            </a:endParaRPr>
          </a:p>
          <a:p>
            <a:pPr marL="461963" indent="-461963">
              <a:lnSpc>
                <a:spcPct val="140000"/>
              </a:lnSpc>
            </a:pPr>
            <a:r>
              <a:rPr lang="en-US" sz="3200" b="1" dirty="0" smtClean="0">
                <a:solidFill>
                  <a:srgbClr val="450E0B"/>
                </a:solidFill>
                <a:latin typeface="Constantia"/>
                <a:cs typeface="Constantia"/>
              </a:rPr>
              <a:t>3.	The Value of Apologetics</a:t>
            </a:r>
            <a:r>
              <a:rPr lang="zh-TW" altLang="en-US" sz="3200" b="1" dirty="0" smtClean="0">
                <a:solidFill>
                  <a:srgbClr val="450E0B"/>
                </a:solidFill>
                <a:latin typeface="Constantia"/>
                <a:cs typeface="Constantia"/>
              </a:rPr>
              <a:t> </a:t>
            </a:r>
            <a:r>
              <a:rPr lang="en-US" altLang="zh-TW" sz="3200" b="1" dirty="0" smtClean="0">
                <a:solidFill>
                  <a:srgbClr val="450E0B"/>
                </a:solidFill>
                <a:latin typeface="Constantia"/>
                <a:cs typeface="Constantia"/>
              </a:rPr>
              <a:t>(</a:t>
            </a:r>
            <a:r>
              <a:rPr lang="zh-TW" altLang="en-US" sz="3200" b="1" dirty="0" smtClean="0">
                <a:solidFill>
                  <a:srgbClr val="450E0B"/>
                </a:solidFill>
                <a:latin typeface="Constantia"/>
                <a:cs typeface="Constantia"/>
              </a:rPr>
              <a:t>護教學</a:t>
            </a:r>
            <a:r>
              <a:rPr lang="en-US" altLang="zh-TW" sz="3200" b="1" dirty="0" smtClean="0">
                <a:solidFill>
                  <a:srgbClr val="450E0B"/>
                </a:solidFill>
                <a:latin typeface="Constantia"/>
                <a:cs typeface="Constantia"/>
              </a:rPr>
              <a:t>)</a:t>
            </a:r>
            <a:endParaRPr lang="en-US" sz="3200" b="1" dirty="0" smtClean="0">
              <a:solidFill>
                <a:srgbClr val="450E0B"/>
              </a:solidFill>
              <a:latin typeface="Constantia"/>
              <a:cs typeface="Constantia"/>
            </a:endParaRPr>
          </a:p>
          <a:p>
            <a:pPr marL="461963" indent="-461963">
              <a:lnSpc>
                <a:spcPct val="140000"/>
              </a:lnSpc>
            </a:pPr>
            <a:r>
              <a:rPr lang="en-US" sz="3200" b="1" dirty="0" smtClean="0">
                <a:solidFill>
                  <a:srgbClr val="450E0B"/>
                </a:solidFill>
                <a:latin typeface="Constantia"/>
                <a:cs typeface="Constantia"/>
              </a:rPr>
              <a:t>4.	The Camel Method</a:t>
            </a:r>
          </a:p>
          <a:p>
            <a:pPr marL="461963" indent="-461963">
              <a:lnSpc>
                <a:spcPct val="140000"/>
              </a:lnSpc>
            </a:pPr>
            <a:r>
              <a:rPr lang="en-US" sz="3200" b="1" dirty="0" smtClean="0">
                <a:solidFill>
                  <a:srgbClr val="450E0B"/>
                </a:solidFill>
                <a:latin typeface="Constantia"/>
                <a:cs typeface="Constantia"/>
              </a:rPr>
              <a:t>5.	Discovery Bible Studies</a:t>
            </a:r>
          </a:p>
          <a:p>
            <a:pPr marL="461963" indent="-461963">
              <a:lnSpc>
                <a:spcPct val="140000"/>
              </a:lnSpc>
            </a:pPr>
            <a:r>
              <a:rPr lang="en-US" sz="3200" b="1" dirty="0">
                <a:solidFill>
                  <a:srgbClr val="450E0B"/>
                </a:solidFill>
                <a:latin typeface="Constantia"/>
                <a:cs typeface="Constantia"/>
              </a:rPr>
              <a:t>6</a:t>
            </a:r>
            <a:r>
              <a:rPr lang="en-US" sz="3200" b="1" dirty="0" smtClean="0">
                <a:solidFill>
                  <a:srgbClr val="450E0B"/>
                </a:solidFill>
                <a:latin typeface="Constantia"/>
                <a:cs typeface="Constantia"/>
              </a:rPr>
              <a:t>.	T4T: Training for Trainers</a:t>
            </a:r>
          </a:p>
          <a:p>
            <a:pPr marL="461963" indent="-461963">
              <a:lnSpc>
                <a:spcPct val="140000"/>
              </a:lnSpc>
            </a:pPr>
            <a:r>
              <a:rPr lang="en-US" sz="3200" b="1" dirty="0">
                <a:solidFill>
                  <a:srgbClr val="450E0B"/>
                </a:solidFill>
                <a:latin typeface="Constantia"/>
                <a:cs typeface="Constantia"/>
              </a:rPr>
              <a:t>7</a:t>
            </a:r>
            <a:r>
              <a:rPr lang="en-US" sz="3200" b="1" dirty="0" smtClean="0">
                <a:solidFill>
                  <a:srgbClr val="450E0B"/>
                </a:solidFill>
                <a:latin typeface="Constantia"/>
                <a:cs typeface="Constantia"/>
              </a:rPr>
              <a:t>.	Any-3: Anyone, Anywhere, Any Time</a:t>
            </a:r>
          </a:p>
        </p:txBody>
      </p:sp>
      <p:sp>
        <p:nvSpPr>
          <p:cNvPr id="7" name="TextBox 6"/>
          <p:cNvSpPr txBox="1"/>
          <p:nvPr/>
        </p:nvSpPr>
        <p:spPr>
          <a:xfrm>
            <a:off x="2328226" y="200138"/>
            <a:ext cx="4234753" cy="830997"/>
          </a:xfrm>
          <a:prstGeom prst="rect">
            <a:avLst/>
          </a:prstGeom>
          <a:noFill/>
        </p:spPr>
        <p:txBody>
          <a:bodyPr wrap="none" rtlCol="0">
            <a:spAutoFit/>
          </a:bodyPr>
          <a:lstStyle/>
          <a:p>
            <a:r>
              <a:rPr lang="en-US" sz="4800" b="1" dirty="0" smtClean="0">
                <a:solidFill>
                  <a:srgbClr val="450E0B"/>
                </a:solidFill>
                <a:effectLst>
                  <a:outerShdw blurRad="38100" dist="38100" dir="2700000" algn="tl">
                    <a:srgbClr val="000000">
                      <a:alpha val="43137"/>
                    </a:srgbClr>
                  </a:outerShdw>
                </a:effectLst>
                <a:latin typeface="Constantia"/>
                <a:cs typeface="Constantia"/>
              </a:rPr>
              <a:t>Best Practices</a:t>
            </a:r>
            <a:endParaRPr lang="en-US" sz="4800" b="1" dirty="0">
              <a:solidFill>
                <a:srgbClr val="450E0B"/>
              </a:solidFill>
              <a:effectLst>
                <a:outerShdw blurRad="38100" dist="38100" dir="2700000" algn="tl">
                  <a:srgbClr val="000000">
                    <a:alpha val="43137"/>
                  </a:srgbClr>
                </a:outerShdw>
              </a:effectLst>
              <a:latin typeface="Constantia"/>
              <a:cs typeface="Constantia"/>
            </a:endParaRPr>
          </a:p>
        </p:txBody>
      </p:sp>
    </p:spTree>
    <p:extLst>
      <p:ext uri="{BB962C8B-B14F-4D97-AF65-F5344CB8AC3E}">
        <p14:creationId xmlns:p14="http://schemas.microsoft.com/office/powerpoint/2010/main" val="418674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1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1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1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left)">
                                      <p:cBhvr>
                                        <p:cTn id="4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1514" y="1657405"/>
            <a:ext cx="6987487" cy="1470025"/>
          </a:xfrm>
        </p:spPr>
        <p:txBody>
          <a:bodyPr>
            <a:noAutofit/>
          </a:bodyPr>
          <a:lstStyle/>
          <a:p>
            <a:pPr>
              <a:lnSpc>
                <a:spcPct val="120000"/>
              </a:lnSpc>
            </a:pPr>
            <a:r>
              <a:rPr lang="en-US" b="1" dirty="0" smtClean="0">
                <a:solidFill>
                  <a:srgbClr val="340A14"/>
                </a:solidFill>
                <a:effectLst>
                  <a:outerShdw blurRad="50800" dist="38100" dir="2700000" algn="tl" rotWithShape="0">
                    <a:srgbClr val="000000">
                      <a:alpha val="43000"/>
                    </a:srgbClr>
                  </a:outerShdw>
                </a:effectLst>
                <a:latin typeface="Garamond"/>
                <a:cs typeface="Garamond"/>
              </a:rPr>
              <a:t>For Fourteen Centuries Islam Has Expanded</a:t>
            </a:r>
            <a:endParaRPr lang="en-US" b="1" dirty="0">
              <a:solidFill>
                <a:srgbClr val="340A14"/>
              </a:solidFill>
              <a:effectLst>
                <a:outerShdw blurRad="50800" dist="38100" dir="2700000" algn="tl" rotWithShape="0">
                  <a:srgbClr val="000000">
                    <a:alpha val="43000"/>
                  </a:srgbClr>
                </a:outerShdw>
              </a:effectLst>
              <a:latin typeface="Garamond"/>
              <a:cs typeface="Garamond"/>
            </a:endParaRPr>
          </a:p>
        </p:txBody>
      </p:sp>
      <p:sp>
        <p:nvSpPr>
          <p:cNvPr id="3" name="Subtitle 2"/>
          <p:cNvSpPr>
            <a:spLocks noGrp="1"/>
          </p:cNvSpPr>
          <p:nvPr>
            <p:ph type="subTitle" idx="1"/>
          </p:nvPr>
        </p:nvSpPr>
        <p:spPr>
          <a:xfrm>
            <a:off x="1277145" y="3886200"/>
            <a:ext cx="6573316" cy="1752600"/>
          </a:xfrm>
        </p:spPr>
        <p:txBody>
          <a:bodyPr>
            <a:normAutofit/>
          </a:bodyPr>
          <a:lstStyle/>
          <a:p>
            <a:r>
              <a:rPr lang="en-US" sz="4000" dirty="0" smtClean="0">
                <a:solidFill>
                  <a:srgbClr val="4B0F0C"/>
                </a:solidFill>
                <a:effectLst>
                  <a:outerShdw blurRad="50800" dist="38100" dir="2700000" algn="tl" rotWithShape="0">
                    <a:srgbClr val="000000">
                      <a:alpha val="43000"/>
                    </a:srgbClr>
                  </a:outerShdw>
                </a:effectLst>
                <a:latin typeface="Garamond"/>
                <a:cs typeface="Garamond"/>
              </a:rPr>
              <a:t>Tens of millions of Christians assimilated into </a:t>
            </a:r>
            <a:r>
              <a:rPr lang="en-US" altLang="zh-TW" sz="4000" dirty="0" smtClean="0">
                <a:solidFill>
                  <a:srgbClr val="4B0F0C"/>
                </a:solidFill>
                <a:effectLst>
                  <a:outerShdw blurRad="50800" dist="38100" dir="2700000" algn="tl" rotWithShape="0">
                    <a:srgbClr val="000000">
                      <a:alpha val="43000"/>
                    </a:srgbClr>
                  </a:outerShdw>
                </a:effectLst>
                <a:latin typeface="Garamond"/>
                <a:cs typeface="Garamond"/>
              </a:rPr>
              <a:t>(</a:t>
            </a:r>
            <a:r>
              <a:rPr lang="zh-TW" altLang="en-US" sz="4000" dirty="0" smtClean="0">
                <a:solidFill>
                  <a:srgbClr val="4B0F0C"/>
                </a:solidFill>
                <a:effectLst>
                  <a:outerShdw blurRad="50800" dist="38100" dir="2700000" algn="tl" rotWithShape="0">
                    <a:srgbClr val="000000">
                      <a:alpha val="43000"/>
                    </a:srgbClr>
                  </a:outerShdw>
                </a:effectLst>
                <a:latin typeface="Garamond"/>
                <a:cs typeface="Garamond"/>
              </a:rPr>
              <a:t>被同化</a:t>
            </a:r>
            <a:r>
              <a:rPr lang="en-US" altLang="zh-TW" sz="4000" dirty="0" smtClean="0">
                <a:solidFill>
                  <a:srgbClr val="4B0F0C"/>
                </a:solidFill>
                <a:effectLst>
                  <a:outerShdw blurRad="50800" dist="38100" dir="2700000" algn="tl" rotWithShape="0">
                    <a:srgbClr val="000000">
                      <a:alpha val="43000"/>
                    </a:srgbClr>
                  </a:outerShdw>
                </a:effectLst>
                <a:latin typeface="Garamond"/>
                <a:cs typeface="Garamond"/>
              </a:rPr>
              <a:t>)</a:t>
            </a:r>
            <a:r>
              <a:rPr lang="zh-TW" altLang="en-US" sz="4000" dirty="0" smtClean="0">
                <a:solidFill>
                  <a:srgbClr val="4B0F0C"/>
                </a:solidFill>
                <a:effectLst>
                  <a:outerShdw blurRad="50800" dist="38100" dir="2700000" algn="tl" rotWithShape="0">
                    <a:srgbClr val="000000">
                      <a:alpha val="43000"/>
                    </a:srgbClr>
                  </a:outerShdw>
                </a:effectLst>
                <a:latin typeface="Garamond"/>
                <a:cs typeface="Garamond"/>
              </a:rPr>
              <a:t> </a:t>
            </a:r>
            <a:r>
              <a:rPr lang="en-US" sz="4000" dirty="0" smtClean="0">
                <a:solidFill>
                  <a:srgbClr val="4B0F0C"/>
                </a:solidFill>
                <a:effectLst>
                  <a:outerShdw blurRad="50800" dist="38100" dir="2700000" algn="tl" rotWithShape="0">
                    <a:srgbClr val="000000">
                      <a:alpha val="43000"/>
                    </a:srgbClr>
                  </a:outerShdw>
                </a:effectLst>
                <a:latin typeface="Garamond"/>
                <a:cs typeface="Garamond"/>
              </a:rPr>
              <a:t>Islam</a:t>
            </a:r>
            <a:endParaRPr lang="en-US" sz="4000" dirty="0">
              <a:solidFill>
                <a:srgbClr val="4B0F0C"/>
              </a:solidFill>
              <a:effectLst>
                <a:outerShdw blurRad="50800" dist="38100" dir="2700000" algn="tl" rotWithShape="0">
                  <a:srgbClr val="000000">
                    <a:alpha val="43000"/>
                  </a:srgbClr>
                </a:outerShdw>
              </a:effectLst>
              <a:latin typeface="Garamond"/>
              <a:cs typeface="Garamond"/>
            </a:endParaRPr>
          </a:p>
        </p:txBody>
      </p:sp>
      <p:grpSp>
        <p:nvGrpSpPr>
          <p:cNvPr id="4" name="Group 3"/>
          <p:cNvGrpSpPr/>
          <p:nvPr/>
        </p:nvGrpSpPr>
        <p:grpSpPr>
          <a:xfrm>
            <a:off x="0" y="6618286"/>
            <a:ext cx="9227940" cy="247018"/>
            <a:chOff x="0" y="6618286"/>
            <a:chExt cx="9227940" cy="247018"/>
          </a:xfrm>
        </p:grpSpPr>
        <p:sp>
          <p:nvSpPr>
            <p:cNvPr id="5" name="TextBox 4"/>
            <p:cNvSpPr txBox="1"/>
            <p:nvPr/>
          </p:nvSpPr>
          <p:spPr>
            <a:xfrm>
              <a:off x="7466573" y="6619083"/>
              <a:ext cx="1761367" cy="246221"/>
            </a:xfrm>
            <a:prstGeom prst="rect">
              <a:avLst/>
            </a:prstGeom>
            <a:noFill/>
          </p:spPr>
          <p:txBody>
            <a:bodyPr wrap="square" rtlCol="0">
              <a:spAutoFit/>
            </a:bodyPr>
            <a:lstStyle/>
            <a:p>
              <a:r>
                <a:rPr lang="en-US" sz="1000" b="1" dirty="0" err="1" smtClean="0">
                  <a:solidFill>
                    <a:srgbClr val="000000"/>
                  </a:solidFill>
                </a:rPr>
                <a:t>www.WindintheHouse.org</a:t>
              </a:r>
              <a:endParaRPr lang="en-US" sz="1000" b="1" dirty="0">
                <a:solidFill>
                  <a:srgbClr val="000000"/>
                </a:solidFill>
              </a:endParaRPr>
            </a:p>
          </p:txBody>
        </p:sp>
        <p:sp>
          <p:nvSpPr>
            <p:cNvPr id="6" name="TextBox 5"/>
            <p:cNvSpPr txBox="1"/>
            <p:nvPr/>
          </p:nvSpPr>
          <p:spPr>
            <a:xfrm>
              <a:off x="0" y="6618286"/>
              <a:ext cx="1761367" cy="246221"/>
            </a:xfrm>
            <a:prstGeom prst="rect">
              <a:avLst/>
            </a:prstGeom>
            <a:noFill/>
          </p:spPr>
          <p:txBody>
            <a:bodyPr wrap="square" rtlCol="0">
              <a:spAutoFit/>
            </a:bodyPr>
            <a:lstStyle/>
            <a:p>
              <a:r>
                <a:rPr lang="en-US" sz="1000" b="1" dirty="0" smtClean="0">
                  <a:solidFill>
                    <a:srgbClr val="000000"/>
                  </a:solidFill>
                </a:rPr>
                <a:t>© 2013 WIGTake Resources</a:t>
              </a:r>
              <a:endParaRPr lang="en-US" sz="1000" b="1" dirty="0">
                <a:solidFill>
                  <a:srgbClr val="000000"/>
                </a:solidFill>
              </a:endParaRPr>
            </a:p>
          </p:txBody>
        </p:sp>
      </p:grpSp>
    </p:spTree>
    <p:extLst>
      <p:ext uri="{BB962C8B-B14F-4D97-AF65-F5344CB8AC3E}">
        <p14:creationId xmlns:p14="http://schemas.microsoft.com/office/powerpoint/2010/main" val="3061958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2"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9" presetClass="entr" presetSubtype="0" fill="hold" grpId="0" nodeType="afterEffect">
                                  <p:stCondLst>
                                    <p:cond delay="10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ssolve">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2"/>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618286"/>
            <a:ext cx="9227940" cy="247018"/>
            <a:chOff x="0" y="6618286"/>
            <a:chExt cx="9227940" cy="247018"/>
          </a:xfrm>
        </p:grpSpPr>
        <p:sp>
          <p:nvSpPr>
            <p:cNvPr id="5" name="TextBox 4"/>
            <p:cNvSpPr txBox="1"/>
            <p:nvPr/>
          </p:nvSpPr>
          <p:spPr>
            <a:xfrm>
              <a:off x="7466573" y="6619083"/>
              <a:ext cx="1761367" cy="246221"/>
            </a:xfrm>
            <a:prstGeom prst="rect">
              <a:avLst/>
            </a:prstGeom>
            <a:noFill/>
          </p:spPr>
          <p:txBody>
            <a:bodyPr wrap="square" rtlCol="0">
              <a:spAutoFit/>
            </a:bodyPr>
            <a:lstStyle/>
            <a:p>
              <a:r>
                <a:rPr lang="en-US" sz="1000" b="1" dirty="0" err="1" smtClean="0">
                  <a:solidFill>
                    <a:srgbClr val="000000"/>
                  </a:solidFill>
                </a:rPr>
                <a:t>www.WindintheHouse.org</a:t>
              </a:r>
              <a:endParaRPr lang="en-US" sz="1000" b="1" dirty="0">
                <a:solidFill>
                  <a:srgbClr val="000000"/>
                </a:solidFill>
              </a:endParaRPr>
            </a:p>
          </p:txBody>
        </p:sp>
        <p:sp>
          <p:nvSpPr>
            <p:cNvPr id="6" name="TextBox 5"/>
            <p:cNvSpPr txBox="1"/>
            <p:nvPr/>
          </p:nvSpPr>
          <p:spPr>
            <a:xfrm>
              <a:off x="0" y="6618286"/>
              <a:ext cx="1761367" cy="246221"/>
            </a:xfrm>
            <a:prstGeom prst="rect">
              <a:avLst/>
            </a:prstGeom>
            <a:noFill/>
          </p:spPr>
          <p:txBody>
            <a:bodyPr wrap="square" rtlCol="0">
              <a:spAutoFit/>
            </a:bodyPr>
            <a:lstStyle/>
            <a:p>
              <a:r>
                <a:rPr lang="en-US" sz="1000" b="1" dirty="0" smtClean="0">
                  <a:solidFill>
                    <a:srgbClr val="000000"/>
                  </a:solidFill>
                </a:rPr>
                <a:t>© 2013 WIGTake Resources</a:t>
              </a:r>
              <a:endParaRPr lang="en-US" sz="1000" b="1" dirty="0">
                <a:solidFill>
                  <a:srgbClr val="000000"/>
                </a:solidFill>
              </a:endParaRPr>
            </a:p>
          </p:txBody>
        </p:sp>
      </p:grpSp>
      <p:sp>
        <p:nvSpPr>
          <p:cNvPr id="12" name="TextBox 11"/>
          <p:cNvSpPr txBox="1"/>
          <p:nvPr/>
        </p:nvSpPr>
        <p:spPr>
          <a:xfrm>
            <a:off x="2823497" y="979871"/>
            <a:ext cx="184666" cy="646331"/>
          </a:xfrm>
          <a:prstGeom prst="rect">
            <a:avLst/>
          </a:prstGeom>
          <a:noFill/>
        </p:spPr>
        <p:txBody>
          <a:bodyPr wrap="none" rtlCol="0">
            <a:spAutoFit/>
          </a:bodyPr>
          <a:lstStyle/>
          <a:p>
            <a:endParaRPr lang="en-US" sz="3600" b="1" dirty="0">
              <a:solidFill>
                <a:schemeClr val="bg1"/>
              </a:solidFill>
              <a:effectLst>
                <a:outerShdw blurRad="38100" dist="63500" dir="2700000" algn="tl">
                  <a:srgbClr val="000000">
                    <a:alpha val="77000"/>
                  </a:srgbClr>
                </a:outerShdw>
              </a:effectLst>
            </a:endParaRPr>
          </a:p>
        </p:txBody>
      </p:sp>
      <p:sp>
        <p:nvSpPr>
          <p:cNvPr id="14" name="Title 13"/>
          <p:cNvSpPr>
            <a:spLocks noGrp="1"/>
          </p:cNvSpPr>
          <p:nvPr>
            <p:ph type="title"/>
          </p:nvPr>
        </p:nvSpPr>
        <p:spPr>
          <a:xfrm>
            <a:off x="457200" y="274638"/>
            <a:ext cx="8229600" cy="705233"/>
          </a:xfrm>
        </p:spPr>
        <p:txBody>
          <a:bodyPr>
            <a:normAutofit fontScale="90000"/>
          </a:bodyPr>
          <a:lstStyle/>
          <a:p>
            <a:r>
              <a:rPr lang="en-US" b="1" dirty="0">
                <a:effectLst>
                  <a:outerShdw blurRad="38100" dist="38100" dir="2700000" algn="tl">
                    <a:srgbClr val="000000">
                      <a:alpha val="43137"/>
                    </a:srgbClr>
                  </a:outerShdw>
                </a:effectLst>
                <a:latin typeface="Constantia"/>
                <a:cs typeface="Constantia"/>
              </a:rPr>
              <a:t/>
            </a:r>
            <a:br>
              <a:rPr lang="en-US" b="1" dirty="0">
                <a:effectLst>
                  <a:outerShdw blurRad="38100" dist="38100" dir="2700000" algn="tl">
                    <a:srgbClr val="000000">
                      <a:alpha val="43137"/>
                    </a:srgbClr>
                  </a:outerShdw>
                </a:effectLst>
                <a:latin typeface="Constantia"/>
                <a:cs typeface="Constantia"/>
              </a:rPr>
            </a:br>
            <a:endParaRPr lang="en-US" dirty="0"/>
          </a:p>
        </p:txBody>
      </p:sp>
      <p:sp>
        <p:nvSpPr>
          <p:cNvPr id="15" name="Content Placeholder 14"/>
          <p:cNvSpPr>
            <a:spLocks noGrp="1"/>
          </p:cNvSpPr>
          <p:nvPr>
            <p:ph sz="half" idx="1"/>
          </p:nvPr>
        </p:nvSpPr>
        <p:spPr>
          <a:xfrm>
            <a:off x="457200" y="2276687"/>
            <a:ext cx="8415590" cy="1973856"/>
          </a:xfrm>
        </p:spPr>
        <p:txBody>
          <a:bodyPr>
            <a:normAutofit/>
          </a:bodyPr>
          <a:lstStyle/>
          <a:p>
            <a:pPr marL="742950" indent="-742950">
              <a:lnSpc>
                <a:spcPct val="120000"/>
              </a:lnSpc>
              <a:buFont typeface="+mj-lt"/>
              <a:buAutoNum type="arabicPeriod" startAt="10"/>
            </a:pPr>
            <a:r>
              <a:rPr lang="en-US" sz="3600" b="1" dirty="0" smtClean="0">
                <a:solidFill>
                  <a:srgbClr val="450E0B"/>
                </a:solidFill>
                <a:latin typeface="Constantia"/>
                <a:cs typeface="Constantia"/>
              </a:rPr>
              <a:t>The power is in the gospel.</a:t>
            </a:r>
            <a:endParaRPr lang="en-US" sz="3600" b="1" dirty="0">
              <a:solidFill>
                <a:srgbClr val="450E0B"/>
              </a:solidFill>
              <a:latin typeface="Constantia"/>
              <a:cs typeface="Constantia"/>
            </a:endParaRPr>
          </a:p>
        </p:txBody>
      </p:sp>
      <p:sp>
        <p:nvSpPr>
          <p:cNvPr id="17" name="Rectangle 16"/>
          <p:cNvSpPr/>
          <p:nvPr/>
        </p:nvSpPr>
        <p:spPr>
          <a:xfrm>
            <a:off x="1650160" y="274638"/>
            <a:ext cx="6605238" cy="830997"/>
          </a:xfrm>
          <a:prstGeom prst="rect">
            <a:avLst/>
          </a:prstGeom>
        </p:spPr>
        <p:txBody>
          <a:bodyPr wrap="square">
            <a:spAutoFit/>
          </a:bodyPr>
          <a:lstStyle/>
          <a:p>
            <a:r>
              <a:rPr lang="en-US" sz="4800" b="1" dirty="0" smtClean="0">
                <a:solidFill>
                  <a:srgbClr val="450E0B"/>
                </a:solidFill>
                <a:latin typeface="Cambria"/>
                <a:cs typeface="Cambria"/>
              </a:rPr>
              <a:t>Ten Lessons Learned</a:t>
            </a:r>
            <a:endParaRPr lang="en-US" sz="4800" dirty="0">
              <a:solidFill>
                <a:srgbClr val="450E0B"/>
              </a:solidFill>
              <a:latin typeface="Cambria"/>
              <a:cs typeface="Cambria"/>
            </a:endParaRPr>
          </a:p>
        </p:txBody>
      </p:sp>
    </p:spTree>
    <p:extLst>
      <p:ext uri="{BB962C8B-B14F-4D97-AF65-F5344CB8AC3E}">
        <p14:creationId xmlns:p14="http://schemas.microsoft.com/office/powerpoint/2010/main" val="342392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wipe(left)">
                                      <p:cBhvr>
                                        <p:cTn id="12" dur="1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grpSp>
        <p:nvGrpSpPr>
          <p:cNvPr id="4" name="Group 3"/>
          <p:cNvGrpSpPr/>
          <p:nvPr/>
        </p:nvGrpSpPr>
        <p:grpSpPr>
          <a:xfrm>
            <a:off x="0" y="6618286"/>
            <a:ext cx="9227940" cy="247018"/>
            <a:chOff x="0" y="6618286"/>
            <a:chExt cx="9227940" cy="247018"/>
          </a:xfrm>
        </p:grpSpPr>
        <p:sp>
          <p:nvSpPr>
            <p:cNvPr id="5" name="TextBox 4"/>
            <p:cNvSpPr txBox="1"/>
            <p:nvPr/>
          </p:nvSpPr>
          <p:spPr>
            <a:xfrm>
              <a:off x="7466573" y="6619083"/>
              <a:ext cx="1761367" cy="246221"/>
            </a:xfrm>
            <a:prstGeom prst="rect">
              <a:avLst/>
            </a:prstGeom>
            <a:noFill/>
          </p:spPr>
          <p:txBody>
            <a:bodyPr wrap="square" rtlCol="0">
              <a:spAutoFit/>
            </a:bodyPr>
            <a:lstStyle/>
            <a:p>
              <a:r>
                <a:rPr lang="en-US" sz="1000" b="1" dirty="0" err="1" smtClean="0">
                  <a:solidFill>
                    <a:srgbClr val="000000"/>
                  </a:solidFill>
                </a:rPr>
                <a:t>www.WindintheHouse.org</a:t>
              </a:r>
              <a:endParaRPr lang="en-US" sz="1000" b="1" dirty="0">
                <a:solidFill>
                  <a:srgbClr val="000000"/>
                </a:solidFill>
              </a:endParaRPr>
            </a:p>
          </p:txBody>
        </p:sp>
        <p:sp>
          <p:nvSpPr>
            <p:cNvPr id="6" name="TextBox 5"/>
            <p:cNvSpPr txBox="1"/>
            <p:nvPr/>
          </p:nvSpPr>
          <p:spPr>
            <a:xfrm>
              <a:off x="0" y="6618286"/>
              <a:ext cx="1761367" cy="246221"/>
            </a:xfrm>
            <a:prstGeom prst="rect">
              <a:avLst/>
            </a:prstGeom>
            <a:noFill/>
          </p:spPr>
          <p:txBody>
            <a:bodyPr wrap="square" rtlCol="0">
              <a:spAutoFit/>
            </a:bodyPr>
            <a:lstStyle/>
            <a:p>
              <a:r>
                <a:rPr lang="en-US" sz="1000" b="1" dirty="0" smtClean="0">
                  <a:solidFill>
                    <a:srgbClr val="000000"/>
                  </a:solidFill>
                </a:rPr>
                <a:t>© 2013 WIGTake Resources</a:t>
              </a:r>
              <a:endParaRPr lang="en-US" sz="1000" b="1" dirty="0">
                <a:solidFill>
                  <a:srgbClr val="000000"/>
                </a:solidFill>
              </a:endParaRPr>
            </a:p>
          </p:txBody>
        </p:sp>
      </p:grpSp>
      <p:pic>
        <p:nvPicPr>
          <p:cNvPr id="8" name="Picture 7" descr="WITH website homepage.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556" y="-61728"/>
            <a:ext cx="9962445" cy="7012570"/>
          </a:xfrm>
          <a:prstGeom prst="rect">
            <a:avLst/>
          </a:prstGeom>
        </p:spPr>
      </p:pic>
      <p:sp>
        <p:nvSpPr>
          <p:cNvPr id="2" name="TextBox 1"/>
          <p:cNvSpPr txBox="1"/>
          <p:nvPr/>
        </p:nvSpPr>
        <p:spPr>
          <a:xfrm>
            <a:off x="4079875" y="1825625"/>
            <a:ext cx="4206875" cy="830997"/>
          </a:xfrm>
          <a:prstGeom prst="rect">
            <a:avLst/>
          </a:prstGeom>
          <a:noFill/>
        </p:spPr>
        <p:txBody>
          <a:bodyPr wrap="square" rtlCol="0">
            <a:spAutoFit/>
          </a:bodyPr>
          <a:lstStyle/>
          <a:p>
            <a:r>
              <a:rPr lang="en-US" sz="4800" b="1" i="1" dirty="0" smtClean="0">
                <a:solidFill>
                  <a:schemeClr val="bg1"/>
                </a:solidFill>
                <a:effectLst>
                  <a:outerShdw blurRad="38100" dist="38100" dir="2700000" algn="tl">
                    <a:srgbClr val="000000">
                      <a:alpha val="43137"/>
                    </a:srgbClr>
                  </a:outerShdw>
                </a:effectLst>
              </a:rPr>
              <a:t>Learn more</a:t>
            </a:r>
            <a:r>
              <a:rPr lang="mr-IN" sz="4800" b="1" i="1" dirty="0" smtClean="0">
                <a:solidFill>
                  <a:schemeClr val="bg1"/>
                </a:solidFill>
                <a:effectLst>
                  <a:outerShdw blurRad="38100" dist="38100" dir="2700000" algn="tl">
                    <a:srgbClr val="000000">
                      <a:alpha val="43137"/>
                    </a:srgbClr>
                  </a:outerShdw>
                </a:effectLst>
              </a:rPr>
              <a:t>…</a:t>
            </a:r>
            <a:endParaRPr lang="en-US" sz="48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829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05223"/>
            <a:ext cx="7772400" cy="1470025"/>
          </a:xfrm>
        </p:spPr>
        <p:txBody>
          <a:bodyPr>
            <a:noAutofit/>
          </a:bodyPr>
          <a:lstStyle/>
          <a:p>
            <a:pPr>
              <a:lnSpc>
                <a:spcPct val="120000"/>
              </a:lnSpc>
            </a:pPr>
            <a:r>
              <a:rPr lang="en-US" b="1" dirty="0" smtClean="0">
                <a:solidFill>
                  <a:srgbClr val="340A14"/>
                </a:solidFill>
                <a:effectLst>
                  <a:outerShdw blurRad="50800" dist="38100" dir="2700000" algn="tl" rotWithShape="0">
                    <a:srgbClr val="000000">
                      <a:alpha val="43000"/>
                    </a:srgbClr>
                  </a:outerShdw>
                </a:effectLst>
                <a:latin typeface="Garamond"/>
                <a:cs typeface="Garamond"/>
              </a:rPr>
              <a:t>But What </a:t>
            </a:r>
            <a:r>
              <a:rPr lang="en-US" b="1" dirty="0">
                <a:solidFill>
                  <a:srgbClr val="340A14"/>
                </a:solidFill>
                <a:effectLst>
                  <a:outerShdw blurRad="50800" dist="38100" dir="2700000" algn="tl" rotWithShape="0">
                    <a:srgbClr val="000000">
                      <a:alpha val="43000"/>
                    </a:srgbClr>
                  </a:outerShdw>
                </a:effectLst>
                <a:latin typeface="Garamond"/>
                <a:cs typeface="Garamond"/>
              </a:rPr>
              <a:t>A</a:t>
            </a:r>
            <a:r>
              <a:rPr lang="en-US" b="1" dirty="0" smtClean="0">
                <a:solidFill>
                  <a:srgbClr val="340A14"/>
                </a:solidFill>
                <a:effectLst>
                  <a:outerShdw blurRad="50800" dist="38100" dir="2700000" algn="tl" rotWithShape="0">
                    <a:srgbClr val="000000">
                      <a:alpha val="43000"/>
                    </a:srgbClr>
                  </a:outerShdw>
                </a:effectLst>
                <a:latin typeface="Garamond"/>
                <a:cs typeface="Garamond"/>
              </a:rPr>
              <a:t>bout the Opposite?</a:t>
            </a:r>
            <a:endParaRPr lang="en-US" b="1" dirty="0">
              <a:solidFill>
                <a:srgbClr val="340A14"/>
              </a:solidFill>
              <a:effectLst>
                <a:outerShdw blurRad="50800" dist="38100" dir="2700000" algn="tl" rotWithShape="0">
                  <a:srgbClr val="000000">
                    <a:alpha val="43000"/>
                  </a:srgbClr>
                </a:outerShdw>
              </a:effectLst>
              <a:latin typeface="Garamond"/>
              <a:cs typeface="Garamond"/>
            </a:endParaRPr>
          </a:p>
        </p:txBody>
      </p:sp>
      <p:sp>
        <p:nvSpPr>
          <p:cNvPr id="3" name="Subtitle 2"/>
          <p:cNvSpPr>
            <a:spLocks noGrp="1"/>
          </p:cNvSpPr>
          <p:nvPr>
            <p:ph type="subTitle" idx="1"/>
          </p:nvPr>
        </p:nvSpPr>
        <p:spPr>
          <a:xfrm>
            <a:off x="1277145" y="3067512"/>
            <a:ext cx="6573316" cy="1752600"/>
          </a:xfrm>
        </p:spPr>
        <p:txBody>
          <a:bodyPr>
            <a:normAutofit/>
          </a:bodyPr>
          <a:lstStyle/>
          <a:p>
            <a:r>
              <a:rPr lang="en-US" sz="4000" dirty="0" smtClean="0">
                <a:solidFill>
                  <a:srgbClr val="4B0F0C"/>
                </a:solidFill>
                <a:effectLst>
                  <a:outerShdw blurRad="50800" dist="38100" dir="2700000" algn="tl" rotWithShape="0">
                    <a:srgbClr val="000000">
                      <a:alpha val="43000"/>
                    </a:srgbClr>
                  </a:outerShdw>
                </a:effectLst>
                <a:latin typeface="Garamond"/>
                <a:cs typeface="Garamond"/>
              </a:rPr>
              <a:t>Have there ever been Muslim movements to Christ? </a:t>
            </a:r>
            <a:endParaRPr lang="en-US" sz="4000" dirty="0">
              <a:solidFill>
                <a:srgbClr val="4B0F0C"/>
              </a:solidFill>
              <a:effectLst>
                <a:outerShdw blurRad="50800" dist="38100" dir="2700000" algn="tl" rotWithShape="0">
                  <a:srgbClr val="000000">
                    <a:alpha val="43000"/>
                  </a:srgbClr>
                </a:outerShdw>
              </a:effectLst>
              <a:latin typeface="Garamond"/>
              <a:cs typeface="Garamond"/>
            </a:endParaRPr>
          </a:p>
        </p:txBody>
      </p:sp>
      <p:grpSp>
        <p:nvGrpSpPr>
          <p:cNvPr id="4" name="Group 3"/>
          <p:cNvGrpSpPr/>
          <p:nvPr/>
        </p:nvGrpSpPr>
        <p:grpSpPr>
          <a:xfrm>
            <a:off x="0" y="6618286"/>
            <a:ext cx="9227940" cy="247018"/>
            <a:chOff x="0" y="6618286"/>
            <a:chExt cx="9227940" cy="247018"/>
          </a:xfrm>
        </p:grpSpPr>
        <p:sp>
          <p:nvSpPr>
            <p:cNvPr id="5" name="TextBox 4"/>
            <p:cNvSpPr txBox="1"/>
            <p:nvPr/>
          </p:nvSpPr>
          <p:spPr>
            <a:xfrm>
              <a:off x="7466573" y="6619083"/>
              <a:ext cx="1761367" cy="246221"/>
            </a:xfrm>
            <a:prstGeom prst="rect">
              <a:avLst/>
            </a:prstGeom>
            <a:noFill/>
          </p:spPr>
          <p:txBody>
            <a:bodyPr wrap="square" rtlCol="0">
              <a:spAutoFit/>
            </a:bodyPr>
            <a:lstStyle/>
            <a:p>
              <a:r>
                <a:rPr lang="en-US" sz="1000" b="1" dirty="0" err="1" smtClean="0">
                  <a:solidFill>
                    <a:srgbClr val="000000"/>
                  </a:solidFill>
                </a:rPr>
                <a:t>www.WindintheHouse.org</a:t>
              </a:r>
              <a:endParaRPr lang="en-US" sz="1000" b="1" dirty="0">
                <a:solidFill>
                  <a:srgbClr val="000000"/>
                </a:solidFill>
              </a:endParaRPr>
            </a:p>
          </p:txBody>
        </p:sp>
        <p:sp>
          <p:nvSpPr>
            <p:cNvPr id="6" name="TextBox 5"/>
            <p:cNvSpPr txBox="1"/>
            <p:nvPr/>
          </p:nvSpPr>
          <p:spPr>
            <a:xfrm>
              <a:off x="0" y="6618286"/>
              <a:ext cx="1761367" cy="246221"/>
            </a:xfrm>
            <a:prstGeom prst="rect">
              <a:avLst/>
            </a:prstGeom>
            <a:noFill/>
          </p:spPr>
          <p:txBody>
            <a:bodyPr wrap="square" rtlCol="0">
              <a:spAutoFit/>
            </a:bodyPr>
            <a:lstStyle/>
            <a:p>
              <a:r>
                <a:rPr lang="en-US" sz="1000" b="1" dirty="0" smtClean="0">
                  <a:solidFill>
                    <a:srgbClr val="000000"/>
                  </a:solidFill>
                </a:rPr>
                <a:t>© 2013 WIGTake Resources</a:t>
              </a:r>
              <a:endParaRPr lang="en-US" sz="1000" b="1" dirty="0">
                <a:solidFill>
                  <a:srgbClr val="000000"/>
                </a:solidFill>
              </a:endParaRPr>
            </a:p>
          </p:txBody>
        </p:sp>
      </p:grpSp>
      <p:sp>
        <p:nvSpPr>
          <p:cNvPr id="7" name="Subtitle 2"/>
          <p:cNvSpPr txBox="1">
            <a:spLocks/>
          </p:cNvSpPr>
          <p:nvPr/>
        </p:nvSpPr>
        <p:spPr>
          <a:xfrm>
            <a:off x="1614833" y="4463572"/>
            <a:ext cx="6232644" cy="1151927"/>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4000" dirty="0" smtClean="0">
                <a:solidFill>
                  <a:srgbClr val="4B0F0C"/>
                </a:solidFill>
                <a:effectLst>
                  <a:outerShdw blurRad="50800" dist="38100" dir="2700000" algn="tl" rotWithShape="0">
                    <a:srgbClr val="000000">
                      <a:alpha val="43000"/>
                    </a:srgbClr>
                  </a:outerShdw>
                </a:effectLst>
                <a:latin typeface="Garamond"/>
                <a:cs typeface="Garamond"/>
              </a:rPr>
              <a:t>If so, where, when and how? </a:t>
            </a:r>
            <a:endParaRPr lang="en-US" sz="4000" dirty="0">
              <a:solidFill>
                <a:srgbClr val="4B0F0C"/>
              </a:solidFill>
              <a:effectLst>
                <a:outerShdw blurRad="50800" dist="38100" dir="2700000" algn="tl" rotWithShape="0">
                  <a:srgbClr val="000000">
                    <a:alpha val="43000"/>
                  </a:srgbClr>
                </a:outerShdw>
              </a:effectLst>
              <a:latin typeface="Garamond"/>
              <a:cs typeface="Garamond"/>
            </a:endParaRPr>
          </a:p>
        </p:txBody>
      </p:sp>
    </p:spTree>
    <p:extLst>
      <p:ext uri="{BB962C8B-B14F-4D97-AF65-F5344CB8AC3E}">
        <p14:creationId xmlns:p14="http://schemas.microsoft.com/office/powerpoint/2010/main" val="391260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9" presetClass="entr" presetSubtype="0" fill="hold" grpId="0" nodeType="afterEffect">
                                  <p:stCondLst>
                                    <p:cond delay="10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ssolve">
                                      <p:cBhvr>
                                        <p:cTn id="13" dur="1000"/>
                                        <p:tgtEl>
                                          <p:spTgt spid="3">
                                            <p:txEl>
                                              <p:pRg st="0" end="0"/>
                                            </p:txEl>
                                          </p:spTgt>
                                        </p:tgtEl>
                                      </p:cBhvr>
                                    </p:animEffect>
                                  </p:childTnLst>
                                </p:cTn>
                              </p:par>
                            </p:childTnLst>
                          </p:cTn>
                        </p:par>
                        <p:par>
                          <p:cTn id="14" fill="hold">
                            <p:stCondLst>
                              <p:cond delay="4000"/>
                            </p:stCondLst>
                            <p:childTnLst>
                              <p:par>
                                <p:cTn id="15" presetID="9" presetClass="entr" presetSubtype="0" fill="hold" grpId="0" nodeType="afterEffect">
                                  <p:stCondLst>
                                    <p:cond delay="200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dissolve">
                                      <p:cBhvr>
                                        <p:cTn id="1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20"/>
            <a:ext cx="8229600" cy="1566331"/>
          </a:xfrm>
        </p:spPr>
        <p:txBody>
          <a:bodyPr/>
          <a:lstStyle/>
          <a:p>
            <a:r>
              <a:rPr lang="en-US" b="1" dirty="0" smtClean="0">
                <a:solidFill>
                  <a:srgbClr val="450E0B"/>
                </a:solidFill>
                <a:effectLst>
                  <a:outerShdw blurRad="38100" dist="38100" dir="2700000" algn="tl">
                    <a:srgbClr val="000000">
                      <a:alpha val="43137"/>
                    </a:srgbClr>
                  </a:outerShdw>
                </a:effectLst>
                <a:latin typeface="Cambria"/>
                <a:cs typeface="Cambria"/>
              </a:rPr>
              <a:t>Muslim Movements to Christ through the Centuries</a:t>
            </a:r>
            <a:endParaRPr lang="en-US" b="1" dirty="0">
              <a:solidFill>
                <a:srgbClr val="450E0B"/>
              </a:solidFill>
              <a:effectLst>
                <a:outerShdw blurRad="38100" dist="38100" dir="2700000" algn="tl">
                  <a:srgbClr val="000000">
                    <a:alpha val="43137"/>
                  </a:srgbClr>
                </a:outerShdw>
              </a:effectLst>
              <a:latin typeface="Cambria"/>
              <a:cs typeface="Cambria"/>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61426695"/>
              </p:ext>
            </p:extLst>
          </p:nvPr>
        </p:nvGraphicFramePr>
        <p:xfrm>
          <a:off x="0" y="352778"/>
          <a:ext cx="9496778" cy="61665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037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chart seriesIdx="0" categoryIdx="0" bldStep="ptInSeries"/>
                                            </p:graphicEl>
                                          </p:spTgt>
                                        </p:tgtEl>
                                        <p:attrNameLst>
                                          <p:attrName>style.visibility</p:attrName>
                                        </p:attrNameLst>
                                      </p:cBhvr>
                                      <p:to>
                                        <p:strVal val="visible"/>
                                      </p:to>
                                    </p:set>
                                    <p:animEffect transition="in" filter="wipe(down)">
                                      <p:cBhvr>
                                        <p:cTn id="7" dur="500"/>
                                        <p:tgtEl>
                                          <p:spTgt spid="4">
                                            <p:graphicEl>
                                              <a:chart seriesIdx="0" categoryIdx="0" bldStep="ptIn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chart seriesIdx="0" categoryIdx="1" bldStep="ptInSeries"/>
                                            </p:graphicEl>
                                          </p:spTgt>
                                        </p:tgtEl>
                                        <p:attrNameLst>
                                          <p:attrName>style.visibility</p:attrName>
                                        </p:attrNameLst>
                                      </p:cBhvr>
                                      <p:to>
                                        <p:strVal val="visible"/>
                                      </p:to>
                                    </p:set>
                                    <p:animEffect transition="in" filter="wipe(down)">
                                      <p:cBhvr>
                                        <p:cTn id="12" dur="500"/>
                                        <p:tgtEl>
                                          <p:spTgt spid="4">
                                            <p:graphicEl>
                                              <a:chart seriesIdx="0" categoryIdx="1" bldStep="ptIn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graphicEl>
                                              <a:chart seriesIdx="0" categoryIdx="2" bldStep="ptInSeries"/>
                                            </p:graphicEl>
                                          </p:spTgt>
                                        </p:tgtEl>
                                        <p:attrNameLst>
                                          <p:attrName>style.visibility</p:attrName>
                                        </p:attrNameLst>
                                      </p:cBhvr>
                                      <p:to>
                                        <p:strVal val="visible"/>
                                      </p:to>
                                    </p:set>
                                    <p:animEffect transition="in" filter="wipe(down)">
                                      <p:cBhvr>
                                        <p:cTn id="17" dur="500"/>
                                        <p:tgtEl>
                                          <p:spTgt spid="4">
                                            <p:graphicEl>
                                              <a:chart seriesIdx="0" categoryIdx="2" bldStep="ptIn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graphicEl>
                                              <a:chart seriesIdx="0" categoryIdx="3" bldStep="ptInSeries"/>
                                            </p:graphicEl>
                                          </p:spTgt>
                                        </p:tgtEl>
                                        <p:attrNameLst>
                                          <p:attrName>style.visibility</p:attrName>
                                        </p:attrNameLst>
                                      </p:cBhvr>
                                      <p:to>
                                        <p:strVal val="visible"/>
                                      </p:to>
                                    </p:set>
                                    <p:animEffect transition="in" filter="wipe(down)">
                                      <p:cBhvr>
                                        <p:cTn id="22" dur="500"/>
                                        <p:tgtEl>
                                          <p:spTgt spid="4">
                                            <p:graphicEl>
                                              <a:chart seriesIdx="0" categoryIdx="3" bldStep="ptIn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graphicEl>
                                              <a:chart seriesIdx="0" categoryIdx="4" bldStep="ptInSeries"/>
                                            </p:graphicEl>
                                          </p:spTgt>
                                        </p:tgtEl>
                                        <p:attrNameLst>
                                          <p:attrName>style.visibility</p:attrName>
                                        </p:attrNameLst>
                                      </p:cBhvr>
                                      <p:to>
                                        <p:strVal val="visible"/>
                                      </p:to>
                                    </p:set>
                                    <p:animEffect transition="in" filter="wipe(down)">
                                      <p:cBhvr>
                                        <p:cTn id="27" dur="500"/>
                                        <p:tgtEl>
                                          <p:spTgt spid="4">
                                            <p:graphicEl>
                                              <a:chart seriesIdx="0" categoryIdx="4" bldStep="ptIn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graphicEl>
                                              <a:chart seriesIdx="0" categoryIdx="5" bldStep="ptInSeries"/>
                                            </p:graphicEl>
                                          </p:spTgt>
                                        </p:tgtEl>
                                        <p:attrNameLst>
                                          <p:attrName>style.visibility</p:attrName>
                                        </p:attrNameLst>
                                      </p:cBhvr>
                                      <p:to>
                                        <p:strVal val="visible"/>
                                      </p:to>
                                    </p:set>
                                    <p:animEffect transition="in" filter="wipe(down)">
                                      <p:cBhvr>
                                        <p:cTn id="32" dur="500"/>
                                        <p:tgtEl>
                                          <p:spTgt spid="4">
                                            <p:graphicEl>
                                              <a:chart seriesIdx="0" categoryIdx="5" bldStep="ptInSeries"/>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graphicEl>
                                              <a:chart seriesIdx="0" categoryIdx="6" bldStep="ptInSeries"/>
                                            </p:graphicEl>
                                          </p:spTgt>
                                        </p:tgtEl>
                                        <p:attrNameLst>
                                          <p:attrName>style.visibility</p:attrName>
                                        </p:attrNameLst>
                                      </p:cBhvr>
                                      <p:to>
                                        <p:strVal val="visible"/>
                                      </p:to>
                                    </p:set>
                                    <p:animEffect transition="in" filter="wipe(down)">
                                      <p:cBhvr>
                                        <p:cTn id="37" dur="500"/>
                                        <p:tgtEl>
                                          <p:spTgt spid="4">
                                            <p:graphicEl>
                                              <a:chart seriesIdx="0" categoryIdx="6" bldStep="ptInSeries"/>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graphicEl>
                                              <a:chart seriesIdx="0" categoryIdx="7" bldStep="ptInSeries"/>
                                            </p:graphicEl>
                                          </p:spTgt>
                                        </p:tgtEl>
                                        <p:attrNameLst>
                                          <p:attrName>style.visibility</p:attrName>
                                        </p:attrNameLst>
                                      </p:cBhvr>
                                      <p:to>
                                        <p:strVal val="visible"/>
                                      </p:to>
                                    </p:set>
                                    <p:animEffect transition="in" filter="wipe(down)">
                                      <p:cBhvr>
                                        <p:cTn id="42" dur="500"/>
                                        <p:tgtEl>
                                          <p:spTgt spid="4">
                                            <p:graphicEl>
                                              <a:chart seriesIdx="0" categoryIdx="7" bldStep="ptInSeries"/>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graphicEl>
                                              <a:chart seriesIdx="0" categoryIdx="8" bldStep="ptInSeries"/>
                                            </p:graphicEl>
                                          </p:spTgt>
                                        </p:tgtEl>
                                        <p:attrNameLst>
                                          <p:attrName>style.visibility</p:attrName>
                                        </p:attrNameLst>
                                      </p:cBhvr>
                                      <p:to>
                                        <p:strVal val="visible"/>
                                      </p:to>
                                    </p:set>
                                    <p:animEffect transition="in" filter="wipe(down)">
                                      <p:cBhvr>
                                        <p:cTn id="47" dur="500"/>
                                        <p:tgtEl>
                                          <p:spTgt spid="4">
                                            <p:graphicEl>
                                              <a:chart seriesIdx="0" categoryIdx="8" bldStep="ptInSeries"/>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
                                            <p:graphicEl>
                                              <a:chart seriesIdx="0" categoryIdx="9" bldStep="ptInSeries"/>
                                            </p:graphicEl>
                                          </p:spTgt>
                                        </p:tgtEl>
                                        <p:attrNameLst>
                                          <p:attrName>style.visibility</p:attrName>
                                        </p:attrNameLst>
                                      </p:cBhvr>
                                      <p:to>
                                        <p:strVal val="visible"/>
                                      </p:to>
                                    </p:set>
                                    <p:animEffect transition="in" filter="wipe(down)">
                                      <p:cBhvr>
                                        <p:cTn id="52" dur="500"/>
                                        <p:tgtEl>
                                          <p:spTgt spid="4">
                                            <p:graphicEl>
                                              <a:chart seriesIdx="0" categoryIdx="9" bldStep="ptInSeries"/>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
                                            <p:graphicEl>
                                              <a:chart seriesIdx="0" categoryIdx="10" bldStep="ptInSeries"/>
                                            </p:graphicEl>
                                          </p:spTgt>
                                        </p:tgtEl>
                                        <p:attrNameLst>
                                          <p:attrName>style.visibility</p:attrName>
                                        </p:attrNameLst>
                                      </p:cBhvr>
                                      <p:to>
                                        <p:strVal val="visible"/>
                                      </p:to>
                                    </p:set>
                                    <p:animEffect transition="in" filter="wipe(down)">
                                      <p:cBhvr>
                                        <p:cTn id="57" dur="500"/>
                                        <p:tgtEl>
                                          <p:spTgt spid="4">
                                            <p:graphicEl>
                                              <a:chart seriesIdx="0" categoryIdx="10" bldStep="ptInSeries"/>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4">
                                            <p:graphicEl>
                                              <a:chart seriesIdx="0" categoryIdx="11" bldStep="ptInSeries"/>
                                            </p:graphicEl>
                                          </p:spTgt>
                                        </p:tgtEl>
                                        <p:attrNameLst>
                                          <p:attrName>style.visibility</p:attrName>
                                        </p:attrNameLst>
                                      </p:cBhvr>
                                      <p:to>
                                        <p:strVal val="visible"/>
                                      </p:to>
                                    </p:set>
                                    <p:animEffect transition="in" filter="wipe(down)">
                                      <p:cBhvr>
                                        <p:cTn id="62" dur="500"/>
                                        <p:tgtEl>
                                          <p:spTgt spid="4">
                                            <p:graphicEl>
                                              <a:chart seriesIdx="0" categoryIdx="11" bldStep="ptInSeries"/>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4">
                                            <p:graphicEl>
                                              <a:chart seriesIdx="0" categoryIdx="12" bldStep="ptInSeries"/>
                                            </p:graphicEl>
                                          </p:spTgt>
                                        </p:tgtEl>
                                        <p:attrNameLst>
                                          <p:attrName>style.visibility</p:attrName>
                                        </p:attrNameLst>
                                      </p:cBhvr>
                                      <p:to>
                                        <p:strVal val="visible"/>
                                      </p:to>
                                    </p:set>
                                    <p:animEffect transition="in" filter="wipe(down)">
                                      <p:cBhvr>
                                        <p:cTn id="67" dur="500"/>
                                        <p:tgtEl>
                                          <p:spTgt spid="4">
                                            <p:graphicEl>
                                              <a:chart seriesIdx="0" categoryIdx="12" bldStep="ptInSeries"/>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4">
                                            <p:graphicEl>
                                              <a:chart seriesIdx="0" categoryIdx="13" bldStep="ptInSeries"/>
                                            </p:graphicEl>
                                          </p:spTgt>
                                        </p:tgtEl>
                                        <p:attrNameLst>
                                          <p:attrName>style.visibility</p:attrName>
                                        </p:attrNameLst>
                                      </p:cBhvr>
                                      <p:to>
                                        <p:strVal val="visible"/>
                                      </p:to>
                                    </p:set>
                                    <p:animEffect transition="in" filter="wipe(down)">
                                      <p:cBhvr>
                                        <p:cTn id="72" dur="500"/>
                                        <p:tgtEl>
                                          <p:spTgt spid="4">
                                            <p:graphicEl>
                                              <a:chart seriesIdx="0" categoryIdx="13" bldStep="ptInSeries"/>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4">
                                            <p:graphicEl>
                                              <a:chart seriesIdx="0" categoryIdx="14" bldStep="ptInSeries"/>
                                            </p:graphicEl>
                                          </p:spTgt>
                                        </p:tgtEl>
                                        <p:attrNameLst>
                                          <p:attrName>style.visibility</p:attrName>
                                        </p:attrNameLst>
                                      </p:cBhvr>
                                      <p:to>
                                        <p:strVal val="visible"/>
                                      </p:to>
                                    </p:set>
                                    <p:animEffect transition="in" filter="wipe(down)">
                                      <p:cBhvr>
                                        <p:cTn id="77" dur="500"/>
                                        <p:tgtEl>
                                          <p:spTgt spid="4">
                                            <p:graphicEl>
                                              <a:chart seriesIdx="0" categoryIdx="14" bldStep="ptInSeries"/>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4">
                                            <p:graphicEl>
                                              <a:chart seriesIdx="0" categoryIdx="15" bldStep="ptInSeries"/>
                                            </p:graphicEl>
                                          </p:spTgt>
                                        </p:tgtEl>
                                        <p:attrNameLst>
                                          <p:attrName>style.visibility</p:attrName>
                                        </p:attrNameLst>
                                      </p:cBhvr>
                                      <p:to>
                                        <p:strVal val="visible"/>
                                      </p:to>
                                    </p:set>
                                    <p:animEffect transition="in" filter="wipe(down)">
                                      <p:cBhvr>
                                        <p:cTn id="82" dur="500"/>
                                        <p:tgtEl>
                                          <p:spTgt spid="4">
                                            <p:graphicEl>
                                              <a:chart seriesIdx="0" categoryIdx="15"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El"/>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34765"/>
            <a:ext cx="7772400" cy="1470025"/>
          </a:xfrm>
        </p:spPr>
        <p:txBody>
          <a:bodyPr>
            <a:noAutofit/>
          </a:bodyPr>
          <a:lstStyle/>
          <a:p>
            <a:pPr>
              <a:lnSpc>
                <a:spcPct val="120000"/>
              </a:lnSpc>
            </a:pPr>
            <a:r>
              <a:rPr lang="en-US" b="1" dirty="0" smtClean="0">
                <a:solidFill>
                  <a:srgbClr val="450E0B"/>
                </a:solidFill>
                <a:latin typeface="Cambria"/>
                <a:cs typeface="Cambria"/>
              </a:rPr>
              <a:t>We Know How </a:t>
            </a:r>
            <a:r>
              <a:rPr lang="en-US" b="1" i="1" dirty="0" smtClean="0">
                <a:solidFill>
                  <a:srgbClr val="450E0B"/>
                </a:solidFill>
                <a:latin typeface="Cambria"/>
                <a:cs typeface="Cambria"/>
              </a:rPr>
              <a:t>Not</a:t>
            </a:r>
            <a:r>
              <a:rPr lang="en-US" b="1" dirty="0" smtClean="0">
                <a:solidFill>
                  <a:srgbClr val="450E0B"/>
                </a:solidFill>
                <a:latin typeface="Cambria"/>
                <a:cs typeface="Cambria"/>
              </a:rPr>
              <a:t> to Win Muslims to Christ</a:t>
            </a:r>
            <a:endParaRPr lang="en-US" b="1" dirty="0">
              <a:solidFill>
                <a:srgbClr val="450E0B"/>
              </a:solidFill>
              <a:latin typeface="Cambria"/>
              <a:cs typeface="Cambria"/>
            </a:endParaRPr>
          </a:p>
        </p:txBody>
      </p:sp>
      <p:sp>
        <p:nvSpPr>
          <p:cNvPr id="3" name="Subtitle 2"/>
          <p:cNvSpPr>
            <a:spLocks noGrp="1"/>
          </p:cNvSpPr>
          <p:nvPr>
            <p:ph type="subTitle" idx="1"/>
          </p:nvPr>
        </p:nvSpPr>
        <p:spPr>
          <a:xfrm>
            <a:off x="685800" y="2531108"/>
            <a:ext cx="7772400" cy="794648"/>
          </a:xfrm>
        </p:spPr>
        <p:txBody>
          <a:bodyPr>
            <a:normAutofit/>
          </a:bodyPr>
          <a:lstStyle/>
          <a:p>
            <a:r>
              <a:rPr lang="en-US" sz="4000" b="1" i="1" dirty="0" smtClean="0">
                <a:solidFill>
                  <a:srgbClr val="450E0B"/>
                </a:solidFill>
                <a:latin typeface="Calibri"/>
                <a:cs typeface="Calibri"/>
              </a:rPr>
              <a:t>IYKDWYBDYWKGWYBG</a:t>
            </a:r>
            <a:endParaRPr lang="en-US" sz="4400" b="1" i="1" dirty="0">
              <a:solidFill>
                <a:srgbClr val="450E0B"/>
              </a:solidFill>
              <a:latin typeface="Calibri"/>
              <a:cs typeface="Calibri"/>
            </a:endParaRPr>
          </a:p>
        </p:txBody>
      </p:sp>
      <p:grpSp>
        <p:nvGrpSpPr>
          <p:cNvPr id="4" name="Group 3"/>
          <p:cNvGrpSpPr/>
          <p:nvPr/>
        </p:nvGrpSpPr>
        <p:grpSpPr>
          <a:xfrm>
            <a:off x="0" y="6618286"/>
            <a:ext cx="9227940" cy="247018"/>
            <a:chOff x="0" y="6618286"/>
            <a:chExt cx="9227940" cy="247018"/>
          </a:xfrm>
        </p:grpSpPr>
        <p:sp>
          <p:nvSpPr>
            <p:cNvPr id="5" name="TextBox 4"/>
            <p:cNvSpPr txBox="1"/>
            <p:nvPr/>
          </p:nvSpPr>
          <p:spPr>
            <a:xfrm>
              <a:off x="7466573" y="6619083"/>
              <a:ext cx="1761367" cy="246221"/>
            </a:xfrm>
            <a:prstGeom prst="rect">
              <a:avLst/>
            </a:prstGeom>
            <a:noFill/>
          </p:spPr>
          <p:txBody>
            <a:bodyPr wrap="square" rtlCol="0">
              <a:spAutoFit/>
            </a:bodyPr>
            <a:lstStyle/>
            <a:p>
              <a:r>
                <a:rPr lang="en-US" sz="1000" b="1" dirty="0" err="1" smtClean="0">
                  <a:solidFill>
                    <a:srgbClr val="000000"/>
                  </a:solidFill>
                </a:rPr>
                <a:t>www.WindintheHouse.org</a:t>
              </a:r>
              <a:endParaRPr lang="en-US" sz="1000" b="1" dirty="0">
                <a:solidFill>
                  <a:srgbClr val="000000"/>
                </a:solidFill>
              </a:endParaRPr>
            </a:p>
          </p:txBody>
        </p:sp>
        <p:sp>
          <p:nvSpPr>
            <p:cNvPr id="6" name="TextBox 5"/>
            <p:cNvSpPr txBox="1"/>
            <p:nvPr/>
          </p:nvSpPr>
          <p:spPr>
            <a:xfrm>
              <a:off x="0" y="6618286"/>
              <a:ext cx="1761367" cy="246221"/>
            </a:xfrm>
            <a:prstGeom prst="rect">
              <a:avLst/>
            </a:prstGeom>
            <a:noFill/>
          </p:spPr>
          <p:txBody>
            <a:bodyPr wrap="square" rtlCol="0">
              <a:spAutoFit/>
            </a:bodyPr>
            <a:lstStyle/>
            <a:p>
              <a:r>
                <a:rPr lang="en-US" sz="1000" b="1" dirty="0" smtClean="0">
                  <a:solidFill>
                    <a:srgbClr val="000000"/>
                  </a:solidFill>
                </a:rPr>
                <a:t>© 2013 WIGTake Resources</a:t>
              </a:r>
              <a:endParaRPr lang="en-US" sz="1000" b="1" dirty="0">
                <a:solidFill>
                  <a:srgbClr val="000000"/>
                </a:solidFill>
              </a:endParaRPr>
            </a:p>
          </p:txBody>
        </p:sp>
      </p:grpSp>
      <p:sp>
        <p:nvSpPr>
          <p:cNvPr id="7" name="Subtitle 2"/>
          <p:cNvSpPr txBox="1">
            <a:spLocks/>
          </p:cNvSpPr>
          <p:nvPr/>
        </p:nvSpPr>
        <p:spPr>
          <a:xfrm>
            <a:off x="838200" y="3521060"/>
            <a:ext cx="7772400" cy="249457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4000" b="1" i="1" dirty="0" smtClean="0">
                <a:solidFill>
                  <a:srgbClr val="450E0B"/>
                </a:solidFill>
                <a:latin typeface="Cambria"/>
                <a:cs typeface="Cambria"/>
              </a:rPr>
              <a:t>If you keep doing what you’ve been doing, you’ll keep getting what you’ve been getting!</a:t>
            </a:r>
            <a:endParaRPr lang="en-US" sz="4000" b="1" i="1" dirty="0">
              <a:solidFill>
                <a:srgbClr val="450E0B"/>
              </a:solidFill>
              <a:latin typeface="Cambria"/>
              <a:cs typeface="Cambria"/>
            </a:endParaRPr>
          </a:p>
        </p:txBody>
      </p:sp>
    </p:spTree>
    <p:extLst>
      <p:ext uri="{BB962C8B-B14F-4D97-AF65-F5344CB8AC3E}">
        <p14:creationId xmlns:p14="http://schemas.microsoft.com/office/powerpoint/2010/main" val="10817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dissolv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dissolve">
                                      <p:cBhvr>
                                        <p:cTn id="19"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3522"/>
            <a:ext cx="7772400" cy="1470025"/>
          </a:xfrm>
        </p:spPr>
        <p:txBody>
          <a:bodyPr>
            <a:noAutofit/>
          </a:bodyPr>
          <a:lstStyle/>
          <a:p>
            <a:pPr>
              <a:lnSpc>
                <a:spcPct val="120000"/>
              </a:lnSpc>
            </a:pPr>
            <a:r>
              <a:rPr lang="en-US" sz="4800" b="1" dirty="0" smtClean="0">
                <a:solidFill>
                  <a:srgbClr val="4B0F0C"/>
                </a:solidFill>
                <a:latin typeface="Cambria"/>
                <a:cs typeface="Cambria"/>
              </a:rPr>
              <a:t>How is God at Work?</a:t>
            </a:r>
            <a:endParaRPr lang="en-US" sz="4800" b="1" dirty="0">
              <a:solidFill>
                <a:srgbClr val="4B0F0C"/>
              </a:solidFill>
              <a:latin typeface="Cambria"/>
              <a:cs typeface="Cambria"/>
            </a:endParaRPr>
          </a:p>
        </p:txBody>
      </p:sp>
      <p:grpSp>
        <p:nvGrpSpPr>
          <p:cNvPr id="4" name="Group 3"/>
          <p:cNvGrpSpPr/>
          <p:nvPr/>
        </p:nvGrpSpPr>
        <p:grpSpPr>
          <a:xfrm>
            <a:off x="0" y="6618286"/>
            <a:ext cx="9227940" cy="247018"/>
            <a:chOff x="0" y="6618286"/>
            <a:chExt cx="9227940" cy="247018"/>
          </a:xfrm>
        </p:grpSpPr>
        <p:sp>
          <p:nvSpPr>
            <p:cNvPr id="5" name="TextBox 4"/>
            <p:cNvSpPr txBox="1"/>
            <p:nvPr/>
          </p:nvSpPr>
          <p:spPr>
            <a:xfrm>
              <a:off x="7466573" y="6619083"/>
              <a:ext cx="1761367" cy="246221"/>
            </a:xfrm>
            <a:prstGeom prst="rect">
              <a:avLst/>
            </a:prstGeom>
            <a:noFill/>
          </p:spPr>
          <p:txBody>
            <a:bodyPr wrap="square" rtlCol="0">
              <a:spAutoFit/>
            </a:bodyPr>
            <a:lstStyle/>
            <a:p>
              <a:r>
                <a:rPr lang="en-US" sz="1000" b="1" dirty="0" err="1" smtClean="0">
                  <a:solidFill>
                    <a:srgbClr val="000000"/>
                  </a:solidFill>
                </a:rPr>
                <a:t>www.WindintheHouse.org</a:t>
              </a:r>
              <a:endParaRPr lang="en-US" sz="1000" b="1" dirty="0">
                <a:solidFill>
                  <a:srgbClr val="000000"/>
                </a:solidFill>
              </a:endParaRPr>
            </a:p>
          </p:txBody>
        </p:sp>
        <p:sp>
          <p:nvSpPr>
            <p:cNvPr id="6" name="TextBox 5"/>
            <p:cNvSpPr txBox="1"/>
            <p:nvPr/>
          </p:nvSpPr>
          <p:spPr>
            <a:xfrm>
              <a:off x="0" y="6618286"/>
              <a:ext cx="1761367" cy="246221"/>
            </a:xfrm>
            <a:prstGeom prst="rect">
              <a:avLst/>
            </a:prstGeom>
            <a:noFill/>
          </p:spPr>
          <p:txBody>
            <a:bodyPr wrap="square" rtlCol="0">
              <a:spAutoFit/>
            </a:bodyPr>
            <a:lstStyle/>
            <a:p>
              <a:r>
                <a:rPr lang="en-US" sz="1000" b="1" dirty="0" smtClean="0">
                  <a:solidFill>
                    <a:srgbClr val="000000"/>
                  </a:solidFill>
                </a:rPr>
                <a:t>© 2013 WIGTake Resources</a:t>
              </a:r>
              <a:endParaRPr lang="en-US" sz="1000" b="1" dirty="0">
                <a:solidFill>
                  <a:srgbClr val="000000"/>
                </a:solidFill>
              </a:endParaRPr>
            </a:p>
          </p:txBody>
        </p:sp>
      </p:grpSp>
    </p:spTree>
    <p:extLst>
      <p:ext uri="{BB962C8B-B14F-4D97-AF65-F5344CB8AC3E}">
        <p14:creationId xmlns:p14="http://schemas.microsoft.com/office/powerpoint/2010/main" val="782234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4B0F0C"/>
                </a:solidFill>
                <a:latin typeface="Cambria"/>
                <a:cs typeface="Cambria"/>
              </a:rPr>
              <a:t>The First Global Survey</a:t>
            </a:r>
            <a:endParaRPr lang="en-US" b="1" dirty="0">
              <a:solidFill>
                <a:srgbClr val="4B0F0C"/>
              </a:solidFill>
              <a:latin typeface="Cambria"/>
              <a:cs typeface="Cambria"/>
            </a:endParaRPr>
          </a:p>
        </p:txBody>
      </p:sp>
      <p:sp>
        <p:nvSpPr>
          <p:cNvPr id="5" name="Content Placeholder 4"/>
          <p:cNvSpPr>
            <a:spLocks noGrp="1"/>
          </p:cNvSpPr>
          <p:nvPr>
            <p:ph idx="1"/>
          </p:nvPr>
        </p:nvSpPr>
        <p:spPr/>
        <p:txBody>
          <a:bodyPr/>
          <a:lstStyle/>
          <a:p>
            <a:pPr>
              <a:spcAft>
                <a:spcPts val="1200"/>
              </a:spcAft>
            </a:pPr>
            <a:r>
              <a:rPr lang="en-US" dirty="0" smtClean="0">
                <a:solidFill>
                  <a:srgbClr val="4B0F0C"/>
                </a:solidFill>
                <a:latin typeface="Cambria"/>
                <a:cs typeface="Cambria"/>
              </a:rPr>
              <a:t>Quarter-million miles</a:t>
            </a:r>
            <a:r>
              <a:rPr lang="zh-TW" altLang="en-US" dirty="0" smtClean="0">
                <a:solidFill>
                  <a:srgbClr val="4B0F0C"/>
                </a:solidFill>
                <a:latin typeface="Cambria"/>
                <a:cs typeface="Cambria"/>
              </a:rPr>
              <a:t> </a:t>
            </a:r>
            <a:r>
              <a:rPr lang="en-US" altLang="zh-TW" dirty="0" smtClean="0">
                <a:solidFill>
                  <a:srgbClr val="4B0F0C"/>
                </a:solidFill>
                <a:latin typeface="Cambria"/>
                <a:cs typeface="Cambria"/>
              </a:rPr>
              <a:t>(25</a:t>
            </a:r>
            <a:r>
              <a:rPr lang="zh-TW" altLang="en-US" dirty="0" smtClean="0">
                <a:solidFill>
                  <a:srgbClr val="4B0F0C"/>
                </a:solidFill>
                <a:latin typeface="Cambria"/>
                <a:cs typeface="Cambria"/>
              </a:rPr>
              <a:t>萬英里</a:t>
            </a:r>
            <a:r>
              <a:rPr lang="en-US" altLang="zh-TW" dirty="0" smtClean="0">
                <a:solidFill>
                  <a:srgbClr val="4B0F0C"/>
                </a:solidFill>
                <a:latin typeface="Cambria"/>
                <a:cs typeface="Cambria"/>
              </a:rPr>
              <a:t>)</a:t>
            </a:r>
            <a:endParaRPr lang="en-US" dirty="0" smtClean="0">
              <a:solidFill>
                <a:srgbClr val="4B0F0C"/>
              </a:solidFill>
              <a:latin typeface="Cambria"/>
              <a:cs typeface="Cambria"/>
            </a:endParaRPr>
          </a:p>
          <a:p>
            <a:pPr>
              <a:spcAft>
                <a:spcPts val="1200"/>
              </a:spcAft>
            </a:pPr>
            <a:r>
              <a:rPr lang="en-US" dirty="0" smtClean="0">
                <a:solidFill>
                  <a:srgbClr val="4B0F0C"/>
                </a:solidFill>
                <a:latin typeface="Cambria"/>
                <a:cs typeface="Cambria"/>
              </a:rPr>
              <a:t>44 “Movements” surveyed</a:t>
            </a:r>
          </a:p>
          <a:p>
            <a:pPr>
              <a:spcAft>
                <a:spcPts val="1200"/>
              </a:spcAft>
            </a:pPr>
            <a:r>
              <a:rPr lang="en-US" dirty="0" smtClean="0">
                <a:solidFill>
                  <a:srgbClr val="4B0F0C"/>
                </a:solidFill>
                <a:latin typeface="Cambria"/>
                <a:cs typeface="Cambria"/>
              </a:rPr>
              <a:t>More than 1,000 interviews</a:t>
            </a:r>
          </a:p>
          <a:p>
            <a:pPr>
              <a:spcAft>
                <a:spcPts val="1200"/>
              </a:spcAft>
            </a:pPr>
            <a:r>
              <a:rPr lang="en-US" dirty="0" smtClean="0">
                <a:solidFill>
                  <a:srgbClr val="4B0F0C"/>
                </a:solidFill>
                <a:latin typeface="Cambria"/>
                <a:cs typeface="Cambria"/>
              </a:rPr>
              <a:t>Core Question: What did God use to bring you to faith in Jesus Christ? Tell me your story.</a:t>
            </a:r>
            <a:endParaRPr lang="en-US" dirty="0">
              <a:solidFill>
                <a:srgbClr val="4B0F0C"/>
              </a:solidFill>
              <a:latin typeface="Cambria"/>
              <a:cs typeface="Cambria"/>
            </a:endParaRPr>
          </a:p>
        </p:txBody>
      </p:sp>
    </p:spTree>
    <p:extLst>
      <p:ext uri="{BB962C8B-B14F-4D97-AF65-F5344CB8AC3E}">
        <p14:creationId xmlns:p14="http://schemas.microsoft.com/office/powerpoint/2010/main" val="406628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1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1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618286"/>
            <a:ext cx="9227940" cy="247018"/>
            <a:chOff x="0" y="6618286"/>
            <a:chExt cx="9227940" cy="247018"/>
          </a:xfrm>
        </p:grpSpPr>
        <p:sp>
          <p:nvSpPr>
            <p:cNvPr id="5" name="TextBox 4"/>
            <p:cNvSpPr txBox="1"/>
            <p:nvPr/>
          </p:nvSpPr>
          <p:spPr>
            <a:xfrm>
              <a:off x="7466573" y="6619083"/>
              <a:ext cx="1761367" cy="246221"/>
            </a:xfrm>
            <a:prstGeom prst="rect">
              <a:avLst/>
            </a:prstGeom>
            <a:noFill/>
          </p:spPr>
          <p:txBody>
            <a:bodyPr wrap="square" rtlCol="0">
              <a:spAutoFit/>
            </a:bodyPr>
            <a:lstStyle/>
            <a:p>
              <a:r>
                <a:rPr lang="en-US" sz="1000" b="1" dirty="0" err="1" smtClean="0">
                  <a:solidFill>
                    <a:srgbClr val="000000"/>
                  </a:solidFill>
                </a:rPr>
                <a:t>www.WindintheHouse.org</a:t>
              </a:r>
              <a:endParaRPr lang="en-US" sz="1000" b="1" dirty="0">
                <a:solidFill>
                  <a:srgbClr val="000000"/>
                </a:solidFill>
              </a:endParaRPr>
            </a:p>
          </p:txBody>
        </p:sp>
        <p:sp>
          <p:nvSpPr>
            <p:cNvPr id="6" name="TextBox 5"/>
            <p:cNvSpPr txBox="1"/>
            <p:nvPr/>
          </p:nvSpPr>
          <p:spPr>
            <a:xfrm>
              <a:off x="0" y="6618286"/>
              <a:ext cx="1761367" cy="246221"/>
            </a:xfrm>
            <a:prstGeom prst="rect">
              <a:avLst/>
            </a:prstGeom>
            <a:noFill/>
          </p:spPr>
          <p:txBody>
            <a:bodyPr wrap="square" rtlCol="0">
              <a:spAutoFit/>
            </a:bodyPr>
            <a:lstStyle/>
            <a:p>
              <a:r>
                <a:rPr lang="en-US" sz="1000" b="1" dirty="0" smtClean="0">
                  <a:solidFill>
                    <a:srgbClr val="000000"/>
                  </a:solidFill>
                </a:rPr>
                <a:t>© 2013 WIGTake Resources</a:t>
              </a:r>
              <a:endParaRPr lang="en-US" sz="1000" b="1" dirty="0">
                <a:solidFill>
                  <a:srgbClr val="000000"/>
                </a:solidFill>
              </a:endParaRPr>
            </a:p>
          </p:txBody>
        </p:sp>
      </p:grpSp>
      <p:sp>
        <p:nvSpPr>
          <p:cNvPr id="12" name="TextBox 11"/>
          <p:cNvSpPr txBox="1"/>
          <p:nvPr/>
        </p:nvSpPr>
        <p:spPr>
          <a:xfrm>
            <a:off x="2823497" y="979871"/>
            <a:ext cx="184666" cy="646331"/>
          </a:xfrm>
          <a:prstGeom prst="rect">
            <a:avLst/>
          </a:prstGeom>
          <a:noFill/>
        </p:spPr>
        <p:txBody>
          <a:bodyPr wrap="none" rtlCol="0">
            <a:spAutoFit/>
          </a:bodyPr>
          <a:lstStyle/>
          <a:p>
            <a:endParaRPr lang="en-US" sz="3600" b="1" dirty="0">
              <a:solidFill>
                <a:schemeClr val="bg1"/>
              </a:solidFill>
              <a:effectLst>
                <a:outerShdw blurRad="38100" dist="63500" dir="2700000" algn="tl">
                  <a:srgbClr val="000000">
                    <a:alpha val="77000"/>
                  </a:srgbClr>
                </a:outerShdw>
              </a:effectLst>
            </a:endParaRPr>
          </a:p>
        </p:txBody>
      </p:sp>
      <p:sp>
        <p:nvSpPr>
          <p:cNvPr id="14" name="Title 13"/>
          <p:cNvSpPr>
            <a:spLocks noGrp="1"/>
          </p:cNvSpPr>
          <p:nvPr>
            <p:ph type="title"/>
          </p:nvPr>
        </p:nvSpPr>
        <p:spPr>
          <a:xfrm>
            <a:off x="457200" y="274638"/>
            <a:ext cx="8229600" cy="705233"/>
          </a:xfrm>
        </p:spPr>
        <p:txBody>
          <a:bodyPr>
            <a:normAutofit fontScale="90000"/>
          </a:bodyPr>
          <a:lstStyle/>
          <a:p>
            <a:r>
              <a:rPr lang="en-US" b="1" dirty="0">
                <a:effectLst>
                  <a:outerShdw blurRad="38100" dist="38100" dir="2700000" algn="tl">
                    <a:srgbClr val="000000">
                      <a:alpha val="43137"/>
                    </a:srgbClr>
                  </a:outerShdw>
                </a:effectLst>
                <a:latin typeface="Constantia"/>
                <a:cs typeface="Constantia"/>
              </a:rPr>
              <a:t/>
            </a:r>
            <a:br>
              <a:rPr lang="en-US" b="1" dirty="0">
                <a:effectLst>
                  <a:outerShdw blurRad="38100" dist="38100" dir="2700000" algn="tl">
                    <a:srgbClr val="000000">
                      <a:alpha val="43137"/>
                    </a:srgbClr>
                  </a:outerShdw>
                </a:effectLst>
                <a:latin typeface="Constantia"/>
                <a:cs typeface="Constantia"/>
              </a:rPr>
            </a:br>
            <a:endParaRPr lang="en-US" dirty="0"/>
          </a:p>
        </p:txBody>
      </p:sp>
      <p:sp>
        <p:nvSpPr>
          <p:cNvPr id="15" name="Content Placeholder 14"/>
          <p:cNvSpPr>
            <a:spLocks noGrp="1"/>
          </p:cNvSpPr>
          <p:nvPr>
            <p:ph sz="half" idx="1"/>
          </p:nvPr>
        </p:nvSpPr>
        <p:spPr>
          <a:xfrm>
            <a:off x="457200" y="2276687"/>
            <a:ext cx="8415590" cy="1973856"/>
          </a:xfrm>
        </p:spPr>
        <p:txBody>
          <a:bodyPr>
            <a:normAutofit/>
          </a:bodyPr>
          <a:lstStyle/>
          <a:p>
            <a:pPr marL="514350" indent="-514350">
              <a:lnSpc>
                <a:spcPct val="120000"/>
              </a:lnSpc>
              <a:buFont typeface="+mj-lt"/>
              <a:buAutoNum type="arabicPeriod"/>
            </a:pPr>
            <a:r>
              <a:rPr lang="en-US" sz="3600" b="1" dirty="0" smtClean="0">
                <a:solidFill>
                  <a:srgbClr val="450E0B"/>
                </a:solidFill>
                <a:latin typeface="Constantia"/>
                <a:cs typeface="Constantia"/>
              </a:rPr>
              <a:t>It’s harvest time in the Muslim world.</a:t>
            </a:r>
            <a:endParaRPr lang="en-US" sz="3600" b="1" dirty="0">
              <a:solidFill>
                <a:srgbClr val="450E0B"/>
              </a:solidFill>
              <a:latin typeface="Constantia"/>
              <a:cs typeface="Constantia"/>
            </a:endParaRPr>
          </a:p>
        </p:txBody>
      </p:sp>
      <p:sp>
        <p:nvSpPr>
          <p:cNvPr id="17" name="Rectangle 16"/>
          <p:cNvSpPr/>
          <p:nvPr/>
        </p:nvSpPr>
        <p:spPr>
          <a:xfrm>
            <a:off x="1650160" y="274638"/>
            <a:ext cx="6711077" cy="830997"/>
          </a:xfrm>
          <a:prstGeom prst="rect">
            <a:avLst/>
          </a:prstGeom>
        </p:spPr>
        <p:txBody>
          <a:bodyPr wrap="square">
            <a:spAutoFit/>
          </a:bodyPr>
          <a:lstStyle/>
          <a:p>
            <a:r>
              <a:rPr lang="en-US" sz="4800" b="1" dirty="0" smtClean="0">
                <a:solidFill>
                  <a:srgbClr val="450E0B"/>
                </a:solidFill>
                <a:latin typeface="Cambria"/>
                <a:cs typeface="Cambria"/>
              </a:rPr>
              <a:t>Ten Lessons Learned</a:t>
            </a:r>
            <a:endParaRPr lang="en-US" sz="4800" dirty="0">
              <a:solidFill>
                <a:srgbClr val="450E0B"/>
              </a:solidFill>
              <a:latin typeface="Cambria"/>
              <a:cs typeface="Cambria"/>
            </a:endParaRPr>
          </a:p>
        </p:txBody>
      </p:sp>
    </p:spTree>
    <p:extLst>
      <p:ext uri="{BB962C8B-B14F-4D97-AF65-F5344CB8AC3E}">
        <p14:creationId xmlns:p14="http://schemas.microsoft.com/office/powerpoint/2010/main" val="92259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wipe(left)">
                                      <p:cBhvr>
                                        <p:cTn id="12" dur="1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pic>
        <p:nvPicPr>
          <p:cNvPr id="4" name="Content Placeholder 9"/>
          <p:cNvPicPr>
            <a:picLocks/>
          </p:cNvPicPr>
          <p:nvPr/>
        </p:nvPicPr>
        <p:blipFill>
          <a:blip r:embed="rId4" cstate="screen">
            <a:extLst>
              <a:ext uri="{28A0092B-C50C-407E-A947-70E740481C1C}">
                <a14:useLocalDpi xmlns:a14="http://schemas.microsoft.com/office/drawing/2010/main" val="0"/>
              </a:ext>
            </a:extLst>
          </a:blip>
          <a:stretch>
            <a:fillRect/>
          </a:stretch>
        </p:blipFill>
        <p:spPr>
          <a:xfrm>
            <a:off x="311792" y="1148592"/>
            <a:ext cx="8531352" cy="5394960"/>
          </a:xfrm>
          <a:prstGeom prst="rect">
            <a:avLst/>
          </a:prstGeom>
          <a:effectLst>
            <a:outerShdw blurRad="50800" dist="63500" dir="8400000" algn="tl" rotWithShape="0">
              <a:srgbClr val="000000">
                <a:alpha val="43000"/>
              </a:srgbClr>
            </a:outerShdw>
          </a:effectLst>
        </p:spPr>
      </p:pic>
      <p:sp>
        <p:nvSpPr>
          <p:cNvPr id="10" name="TextBox 9"/>
          <p:cNvSpPr txBox="1"/>
          <p:nvPr/>
        </p:nvSpPr>
        <p:spPr>
          <a:xfrm>
            <a:off x="238328" y="214901"/>
            <a:ext cx="8672526" cy="646331"/>
          </a:xfrm>
          <a:prstGeom prst="rect">
            <a:avLst/>
          </a:prstGeom>
          <a:noFill/>
        </p:spPr>
        <p:txBody>
          <a:bodyPr wrap="square" rtlCol="0">
            <a:spAutoFit/>
          </a:bodyPr>
          <a:lstStyle/>
          <a:p>
            <a:pPr algn="ctr"/>
            <a:r>
              <a:rPr lang="en-US" sz="3500" b="1" dirty="0" smtClean="0">
                <a:solidFill>
                  <a:srgbClr val="340A14"/>
                </a:solidFill>
                <a:effectLst>
                  <a:outerShdw blurRad="50800" dist="38100" dir="2700000" algn="tl" rotWithShape="0">
                    <a:srgbClr val="000000">
                      <a:alpha val="43000"/>
                    </a:srgbClr>
                  </a:outerShdw>
                </a:effectLst>
                <a:latin typeface="Garamond"/>
                <a:cs typeface="Garamond"/>
              </a:rPr>
              <a:t>Muslim Movements to Christ 21</a:t>
            </a:r>
            <a:r>
              <a:rPr lang="en-US" sz="3500" b="1" baseline="30000" dirty="0" smtClean="0">
                <a:solidFill>
                  <a:srgbClr val="340A14"/>
                </a:solidFill>
                <a:effectLst>
                  <a:outerShdw blurRad="50800" dist="38100" dir="2700000" algn="tl" rotWithShape="0">
                    <a:srgbClr val="000000">
                      <a:alpha val="43000"/>
                    </a:srgbClr>
                  </a:outerShdw>
                </a:effectLst>
                <a:latin typeface="Garamond"/>
                <a:cs typeface="Garamond"/>
              </a:rPr>
              <a:t>st</a:t>
            </a:r>
            <a:r>
              <a:rPr lang="en-US" sz="3500" b="1" dirty="0" smtClean="0">
                <a:solidFill>
                  <a:srgbClr val="340A14"/>
                </a:solidFill>
                <a:effectLst>
                  <a:outerShdw blurRad="50800" dist="38100" dir="2700000" algn="tl" rotWithShape="0">
                    <a:srgbClr val="000000">
                      <a:alpha val="43000"/>
                    </a:srgbClr>
                  </a:outerShdw>
                </a:effectLst>
                <a:latin typeface="Garamond"/>
                <a:cs typeface="Garamond"/>
              </a:rPr>
              <a:t> Century</a:t>
            </a:r>
            <a:endParaRPr lang="en-US" sz="3500" dirty="0"/>
          </a:p>
        </p:txBody>
      </p:sp>
      <p:sp>
        <p:nvSpPr>
          <p:cNvPr id="22" name="TextBox 21"/>
          <p:cNvSpPr txBox="1"/>
          <p:nvPr/>
        </p:nvSpPr>
        <p:spPr>
          <a:xfrm>
            <a:off x="6107401" y="2666421"/>
            <a:ext cx="2718343" cy="584776"/>
          </a:xfrm>
          <a:prstGeom prst="rect">
            <a:avLst/>
          </a:prstGeom>
          <a:solidFill>
            <a:schemeClr val="bg2">
              <a:alpha val="70000"/>
            </a:schemeClr>
          </a:solidFill>
          <a:effectLst>
            <a:outerShdw blurRad="50800" dist="63500" dir="2700000" algn="tl" rotWithShape="0">
              <a:srgbClr val="000000">
                <a:alpha val="43000"/>
              </a:srgbClr>
            </a:outerShdw>
          </a:effectLst>
        </p:spPr>
        <p:txBody>
          <a:bodyPr wrap="square" rtlCol="0">
            <a:spAutoFit/>
          </a:bodyPr>
          <a:lstStyle/>
          <a:p>
            <a:pPr algn="ctr"/>
            <a:r>
              <a:rPr lang="en-US" sz="1600" dirty="0" smtClean="0">
                <a:solidFill>
                  <a:schemeClr val="tx2"/>
                </a:solidFill>
                <a:effectLst>
                  <a:outerShdw blurRad="50800" dist="63500" dir="2700000" algn="tl" rotWithShape="0">
                    <a:srgbClr val="000000">
                      <a:alpha val="43000"/>
                    </a:srgbClr>
                  </a:outerShdw>
                </a:effectLst>
              </a:rPr>
              <a:t>19 new Muslim movements emerge in the rest of Asia</a:t>
            </a:r>
            <a:endParaRPr lang="en-US" sz="1600" dirty="0">
              <a:solidFill>
                <a:srgbClr val="1F497D"/>
              </a:solidFill>
              <a:effectLst>
                <a:outerShdw blurRad="38100" dist="38100" dir="2700000" algn="tl">
                  <a:srgbClr val="000000">
                    <a:alpha val="43137"/>
                  </a:srgbClr>
                </a:outerShdw>
              </a:effectLst>
            </a:endParaRPr>
          </a:p>
        </p:txBody>
      </p:sp>
      <p:sp>
        <p:nvSpPr>
          <p:cNvPr id="23" name="TextBox 22"/>
          <p:cNvSpPr txBox="1"/>
          <p:nvPr/>
        </p:nvSpPr>
        <p:spPr>
          <a:xfrm>
            <a:off x="418861" y="689807"/>
            <a:ext cx="8255609" cy="461665"/>
          </a:xfrm>
          <a:prstGeom prst="rect">
            <a:avLst/>
          </a:prstGeom>
          <a:noFill/>
        </p:spPr>
        <p:txBody>
          <a:bodyPr wrap="square" rtlCol="0">
            <a:spAutoFit/>
          </a:bodyPr>
          <a:lstStyle/>
          <a:p>
            <a:pPr algn="ctr"/>
            <a:r>
              <a:rPr lang="en-US" sz="2000" b="1" i="1" dirty="0" smtClean="0"/>
              <a:t>First 12 years of the 21</a:t>
            </a:r>
            <a:r>
              <a:rPr lang="en-US" sz="2000" b="1" i="1" baseline="30000" dirty="0" smtClean="0"/>
              <a:t>st</a:t>
            </a:r>
            <a:r>
              <a:rPr lang="en-US" sz="2000" b="1" i="1" dirty="0" smtClean="0"/>
              <a:t> century add</a:t>
            </a:r>
            <a:r>
              <a:rPr lang="en-US" sz="2400" b="1" i="1" dirty="0" smtClean="0"/>
              <a:t> 69</a:t>
            </a:r>
            <a:r>
              <a:rPr lang="en-US" sz="2000" b="1" i="1" dirty="0" smtClean="0"/>
              <a:t> new Muslim movements to Christ!</a:t>
            </a:r>
            <a:endParaRPr lang="en-US" sz="2000" b="1" i="1" u="sng" dirty="0"/>
          </a:p>
        </p:txBody>
      </p:sp>
      <p:pic>
        <p:nvPicPr>
          <p:cNvPr id="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9924" y="3899611"/>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8791" y="3716856"/>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162" y="4012686"/>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3045" y="4228964"/>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0913" y="4466739"/>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8381" y="3923754"/>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5081" y="3774711"/>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2391" y="3740110"/>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5581" y="4109666"/>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7563" y="4131573"/>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262" y="3628969"/>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8063" y="5276140"/>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2327" y="4652241"/>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7462" y="5038365"/>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012" y="3804866"/>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1852" y="4126078"/>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081" y="3384536"/>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8949" y="3466554"/>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248" y="3655823"/>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713" y="3882367"/>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8437" y="5629522"/>
            <a:ext cx="203890"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863" y="4001255"/>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5177" y="4466328"/>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9131" y="3942273"/>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1799" y="4253690"/>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2193" y="4390058"/>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1173" y="3773762"/>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4431" y="4007191"/>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397" y="4239030"/>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0038" y="4134802"/>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7126" y="4341580"/>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4492" y="4213561"/>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3430" y="3091796"/>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392892" y="2991510"/>
            <a:ext cx="1792189" cy="830997"/>
          </a:xfrm>
          <a:prstGeom prst="rect">
            <a:avLst/>
          </a:prstGeom>
          <a:solidFill>
            <a:schemeClr val="bg2">
              <a:alpha val="70000"/>
            </a:schemeClr>
          </a:solidFill>
          <a:effectLst>
            <a:outerShdw blurRad="50800" dist="63500" dir="2700000" algn="tl" rotWithShape="0">
              <a:srgbClr val="000000">
                <a:alpha val="43000"/>
              </a:srgbClr>
            </a:outerShdw>
          </a:effectLst>
        </p:spPr>
        <p:txBody>
          <a:bodyPr wrap="square" rtlCol="0">
            <a:spAutoFit/>
          </a:bodyPr>
          <a:lstStyle/>
          <a:p>
            <a:pPr algn="ctr"/>
            <a:r>
              <a:rPr lang="en-US" sz="1600" dirty="0" smtClean="0">
                <a:solidFill>
                  <a:schemeClr val="tx2"/>
                </a:solidFill>
                <a:effectLst>
                  <a:outerShdw blurRad="50800" dist="63500" dir="2700000" algn="tl" rotWithShape="0">
                    <a:srgbClr val="000000">
                      <a:alpha val="43000"/>
                    </a:srgbClr>
                  </a:outerShdw>
                </a:effectLst>
              </a:rPr>
              <a:t>35 new movements emerge in Africa</a:t>
            </a:r>
            <a:endParaRPr lang="en-US" sz="1600" dirty="0">
              <a:solidFill>
                <a:srgbClr val="1F497D"/>
              </a:solidFill>
              <a:effectLst>
                <a:outerShdw blurRad="38100" dist="38100" dir="2700000" algn="tl">
                  <a:srgbClr val="000000">
                    <a:alpha val="43137"/>
                  </a:srgbClr>
                </a:outerShdw>
              </a:effectLst>
            </a:endParaRPr>
          </a:p>
        </p:txBody>
      </p:sp>
      <p:pic>
        <p:nvPicPr>
          <p:cNvPr id="5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7391" y="2666421"/>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0416" y="2950932"/>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5667" y="3135722"/>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8067" y="3288122"/>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3652" y="2841230"/>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6360" y="2815213"/>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1282" y="3266206"/>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2975" y="3133377"/>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3092" y="3385094"/>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7391" y="2854021"/>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0312" y="2785308"/>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6626" y="2696326"/>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4266" y="2972909"/>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5894" y="3516397"/>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4461875" y="4288604"/>
            <a:ext cx="2589165" cy="584776"/>
          </a:xfrm>
          <a:prstGeom prst="rect">
            <a:avLst/>
          </a:prstGeom>
          <a:solidFill>
            <a:schemeClr val="bg2">
              <a:alpha val="70000"/>
            </a:schemeClr>
          </a:solidFill>
          <a:effectLst>
            <a:outerShdw blurRad="50800" dist="63500" dir="2700000" algn="tl" rotWithShape="0">
              <a:srgbClr val="000000">
                <a:alpha val="43000"/>
              </a:srgbClr>
            </a:outerShdw>
          </a:effectLst>
        </p:spPr>
        <p:txBody>
          <a:bodyPr wrap="square" rtlCol="0">
            <a:spAutoFit/>
          </a:bodyPr>
          <a:lstStyle/>
          <a:p>
            <a:pPr algn="ctr"/>
            <a:r>
              <a:rPr lang="en-US" sz="1600" dirty="0" smtClean="0">
                <a:solidFill>
                  <a:schemeClr val="tx2"/>
                </a:solidFill>
                <a:effectLst>
                  <a:outerShdw blurRad="50800" dist="63500" dir="2700000" algn="tl" rotWithShape="0">
                    <a:srgbClr val="000000">
                      <a:alpha val="43000"/>
                    </a:srgbClr>
                  </a:outerShdw>
                </a:effectLst>
              </a:rPr>
              <a:t>15 new movements in the Middle East and W. Asia </a:t>
            </a:r>
            <a:endParaRPr lang="en-US" sz="1600" dirty="0">
              <a:solidFill>
                <a:srgbClr val="1F497D"/>
              </a:solidFill>
              <a:effectLst>
                <a:outerShdw blurRad="38100" dist="38100" dir="2700000" algn="tl">
                  <a:srgbClr val="000000">
                    <a:alpha val="43137"/>
                  </a:srgbClr>
                </a:outerShdw>
              </a:effectLst>
            </a:endParaRPr>
          </a:p>
        </p:txBody>
      </p:sp>
      <p:pic>
        <p:nvPicPr>
          <p:cNvPr id="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9635" y="3597969"/>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9156" y="3621223"/>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50647" y="5223588"/>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2969" y="5342476"/>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5208" y="3407009"/>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1584" y="4652241"/>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6384" y="4570223"/>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5568" y="4898160"/>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2816" y="4028831"/>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5667" y="2298385"/>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9966" y="2284908"/>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1034" y="3830072"/>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3885" y="3646178"/>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4014" y="3391194"/>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1982" y="2854021"/>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5296" y="3076164"/>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5584" y="4244966"/>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1" name="Group 90"/>
          <p:cNvGrpSpPr/>
          <p:nvPr/>
        </p:nvGrpSpPr>
        <p:grpSpPr>
          <a:xfrm>
            <a:off x="0" y="6618286"/>
            <a:ext cx="9227940" cy="247018"/>
            <a:chOff x="0" y="6618286"/>
            <a:chExt cx="9227940" cy="247018"/>
          </a:xfrm>
        </p:grpSpPr>
        <p:sp>
          <p:nvSpPr>
            <p:cNvPr id="92" name="TextBox 91"/>
            <p:cNvSpPr txBox="1"/>
            <p:nvPr/>
          </p:nvSpPr>
          <p:spPr>
            <a:xfrm>
              <a:off x="7466573" y="6619083"/>
              <a:ext cx="1761367" cy="246221"/>
            </a:xfrm>
            <a:prstGeom prst="rect">
              <a:avLst/>
            </a:prstGeom>
            <a:noFill/>
          </p:spPr>
          <p:txBody>
            <a:bodyPr wrap="square" rtlCol="0">
              <a:spAutoFit/>
            </a:bodyPr>
            <a:lstStyle/>
            <a:p>
              <a:r>
                <a:rPr lang="en-US" sz="1000" b="1" dirty="0" err="1" smtClean="0">
                  <a:solidFill>
                    <a:srgbClr val="000000"/>
                  </a:solidFill>
                </a:rPr>
                <a:t>www.WindintheHouse.org</a:t>
              </a:r>
              <a:endParaRPr lang="en-US" sz="1000" b="1" dirty="0">
                <a:solidFill>
                  <a:srgbClr val="000000"/>
                </a:solidFill>
              </a:endParaRPr>
            </a:p>
          </p:txBody>
        </p:sp>
        <p:sp>
          <p:nvSpPr>
            <p:cNvPr id="93" name="TextBox 92"/>
            <p:cNvSpPr txBox="1"/>
            <p:nvPr/>
          </p:nvSpPr>
          <p:spPr>
            <a:xfrm>
              <a:off x="0" y="6618286"/>
              <a:ext cx="1761367" cy="246221"/>
            </a:xfrm>
            <a:prstGeom prst="rect">
              <a:avLst/>
            </a:prstGeom>
            <a:noFill/>
          </p:spPr>
          <p:txBody>
            <a:bodyPr wrap="square" rtlCol="0">
              <a:spAutoFit/>
            </a:bodyPr>
            <a:lstStyle/>
            <a:p>
              <a:r>
                <a:rPr lang="en-US" sz="1000" b="1" dirty="0" smtClean="0">
                  <a:solidFill>
                    <a:srgbClr val="000000"/>
                  </a:solidFill>
                </a:rPr>
                <a:t>© 2013 WIGTake Resources</a:t>
              </a:r>
              <a:endParaRPr lang="en-US" sz="1000" b="1" dirty="0">
                <a:solidFill>
                  <a:srgbClr val="000000"/>
                </a:solidFill>
              </a:endParaRPr>
            </a:p>
          </p:txBody>
        </p:sp>
      </p:grpSp>
      <p:grpSp>
        <p:nvGrpSpPr>
          <p:cNvPr id="3" name="Group 2"/>
          <p:cNvGrpSpPr/>
          <p:nvPr/>
        </p:nvGrpSpPr>
        <p:grpSpPr>
          <a:xfrm>
            <a:off x="5166360" y="5629522"/>
            <a:ext cx="3043604" cy="683266"/>
            <a:chOff x="5166360" y="5629522"/>
            <a:chExt cx="3043604" cy="683266"/>
          </a:xfrm>
        </p:grpSpPr>
        <p:grpSp>
          <p:nvGrpSpPr>
            <p:cNvPr id="2" name="Group 1"/>
            <p:cNvGrpSpPr/>
            <p:nvPr/>
          </p:nvGrpSpPr>
          <p:grpSpPr>
            <a:xfrm>
              <a:off x="5166360" y="5629522"/>
              <a:ext cx="3043604" cy="672999"/>
              <a:chOff x="5166360" y="5640018"/>
              <a:chExt cx="3043604" cy="672999"/>
            </a:xfrm>
          </p:grpSpPr>
          <p:sp>
            <p:nvSpPr>
              <p:cNvPr id="5" name="Rounded Rectangle 4"/>
              <p:cNvSpPr/>
              <p:nvPr/>
            </p:nvSpPr>
            <p:spPr>
              <a:xfrm>
                <a:off x="5166360" y="5640018"/>
                <a:ext cx="3043604" cy="672999"/>
              </a:xfrm>
              <a:prstGeom prst="roundRect">
                <a:avLst/>
              </a:prstGeom>
              <a:gradFill>
                <a:gsLst>
                  <a:gs pos="0">
                    <a:srgbClr val="FFEFD1"/>
                  </a:gs>
                  <a:gs pos="64999">
                    <a:srgbClr val="F0EBD5"/>
                  </a:gs>
                  <a:gs pos="100000">
                    <a:srgbClr val="D1C39F"/>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699353" y="5836742"/>
                <a:ext cx="2448560" cy="292388"/>
              </a:xfrm>
              <a:prstGeom prst="rect">
                <a:avLst/>
              </a:prstGeom>
              <a:noFill/>
            </p:spPr>
            <p:txBody>
              <a:bodyPr wrap="square" lIns="0" rtlCol="0">
                <a:spAutoFit/>
              </a:bodyPr>
              <a:lstStyle/>
              <a:p>
                <a:r>
                  <a:rPr lang="en-US" sz="1300" dirty="0" smtClean="0">
                    <a:solidFill>
                      <a:schemeClr val="tx1">
                        <a:lumMod val="50000"/>
                        <a:lumOff val="50000"/>
                      </a:schemeClr>
                    </a:solidFill>
                    <a:latin typeface="Century"/>
                    <a:cs typeface="Century"/>
                  </a:rPr>
                  <a:t>Muslim Movements to Christ</a:t>
                </a:r>
                <a:endParaRPr lang="en-US" sz="1300" dirty="0">
                  <a:solidFill>
                    <a:schemeClr val="tx1">
                      <a:lumMod val="50000"/>
                      <a:lumOff val="50000"/>
                    </a:schemeClr>
                  </a:solidFill>
                  <a:latin typeface="Century"/>
                  <a:cs typeface="Century"/>
                </a:endParaRPr>
              </a:p>
            </p:txBody>
          </p:sp>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7259" y="5891655"/>
                <a:ext cx="188913"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2" name="TextBox 81"/>
            <p:cNvSpPr txBox="1"/>
            <p:nvPr/>
          </p:nvSpPr>
          <p:spPr>
            <a:xfrm>
              <a:off x="5353534" y="6066567"/>
              <a:ext cx="2817042" cy="246221"/>
            </a:xfrm>
            <a:prstGeom prst="rect">
              <a:avLst/>
            </a:prstGeom>
            <a:noFill/>
          </p:spPr>
          <p:txBody>
            <a:bodyPr wrap="square" lIns="0" rtlCol="0">
              <a:spAutoFit/>
            </a:bodyPr>
            <a:lstStyle/>
            <a:p>
              <a:r>
                <a:rPr lang="en-US" sz="1000" i="1" dirty="0" smtClean="0">
                  <a:solidFill>
                    <a:schemeClr val="tx1">
                      <a:lumMod val="50000"/>
                      <a:lumOff val="50000"/>
                    </a:schemeClr>
                  </a:solidFill>
                  <a:latin typeface="Century"/>
                  <a:cs typeface="Century"/>
                </a:rPr>
                <a:t>Precise locations altered for security purposes</a:t>
              </a:r>
              <a:endParaRPr lang="en-US" sz="1000" i="1" dirty="0">
                <a:solidFill>
                  <a:schemeClr val="tx1">
                    <a:lumMod val="50000"/>
                    <a:lumOff val="50000"/>
                  </a:schemeClr>
                </a:solidFill>
                <a:latin typeface="Century"/>
                <a:cs typeface="Century"/>
              </a:endParaRPr>
            </a:p>
          </p:txBody>
        </p:sp>
      </p:grpSp>
      <p:sp>
        <p:nvSpPr>
          <p:cNvPr id="94" name="TextBox 93"/>
          <p:cNvSpPr txBox="1"/>
          <p:nvPr/>
        </p:nvSpPr>
        <p:spPr>
          <a:xfrm>
            <a:off x="3430782" y="1391614"/>
            <a:ext cx="2694019" cy="923330"/>
          </a:xfrm>
          <a:prstGeom prst="rect">
            <a:avLst/>
          </a:prstGeom>
          <a:solidFill>
            <a:schemeClr val="bg2"/>
          </a:solidFill>
          <a:effectLst>
            <a:outerShdw blurRad="50800" dist="63500" dir="2700000" algn="tl" rotWithShape="0">
              <a:srgbClr val="000000">
                <a:alpha val="43000"/>
              </a:srgbClr>
            </a:outerShdw>
          </a:effectLst>
        </p:spPr>
        <p:txBody>
          <a:bodyPr wrap="square" rtlCol="0">
            <a:spAutoFit/>
          </a:bodyPr>
          <a:lstStyle/>
          <a:p>
            <a:pPr algn="ctr"/>
            <a:r>
              <a:rPr lang="en-US" dirty="0" smtClean="0">
                <a:solidFill>
                  <a:schemeClr val="tx2"/>
                </a:solidFill>
                <a:effectLst>
                  <a:outerShdw blurRad="50800" dist="63500" dir="2700000" algn="tl" rotWithShape="0">
                    <a:srgbClr val="000000">
                      <a:alpha val="43000"/>
                    </a:srgbClr>
                  </a:outerShdw>
                </a:effectLst>
              </a:rPr>
              <a:t>The greatest turning of Muslims to Christ in history  is occurring today.</a:t>
            </a:r>
            <a:endParaRPr lang="en-US" dirty="0">
              <a:solidFill>
                <a:srgbClr val="1F497D"/>
              </a:solidFill>
              <a:effectLst>
                <a:outerShdw blurRad="38100" dist="38100" dir="2700000" algn="tl">
                  <a:srgbClr val="000000">
                    <a:alpha val="43137"/>
                  </a:srgbClr>
                </a:outerShdw>
              </a:effectLst>
            </a:endParaRPr>
          </a:p>
        </p:txBody>
      </p:sp>
      <p:pic>
        <p:nvPicPr>
          <p:cNvPr id="9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9965" y="3288122"/>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5666" y="3228779"/>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7401" y="3422553"/>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2259" y="4919477"/>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7114" y="3567091"/>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920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1000"/>
                                        <p:tgtEl>
                                          <p:spTgt spid="23"/>
                                        </p:tgtEl>
                                      </p:cBhvr>
                                    </p:animEffect>
                                  </p:childTnLst>
                                </p:cTn>
                              </p:par>
                            </p:childTnLst>
                          </p:cTn>
                        </p:par>
                        <p:par>
                          <p:cTn id="8" fill="hold">
                            <p:stCondLst>
                              <p:cond delay="2000"/>
                            </p:stCondLst>
                            <p:childTnLst>
                              <p:par>
                                <p:cTn id="9" presetID="9" presetClass="entr" presetSubtype="0" fill="hold" grpId="0" nodeType="afterEffect">
                                  <p:stCondLst>
                                    <p:cond delay="300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1000"/>
                                        <p:tgtEl>
                                          <p:spTgt spid="14"/>
                                        </p:tgtEl>
                                      </p:cBhvr>
                                    </p:animEffect>
                                  </p:childTnLst>
                                </p:cTn>
                              </p:par>
                            </p:childTnLst>
                          </p:cTn>
                        </p:par>
                        <p:par>
                          <p:cTn id="12" fill="hold">
                            <p:stCondLst>
                              <p:cond delay="6000"/>
                            </p:stCondLst>
                            <p:childTnLst>
                              <p:par>
                                <p:cTn id="13" presetID="9" presetClass="entr" presetSubtype="0" fill="hold"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dissolve">
                                      <p:cBhvr>
                                        <p:cTn id="15" dur="1000"/>
                                        <p:tgtEl>
                                          <p:spTgt spid="59"/>
                                        </p:tgtEl>
                                      </p:cBhvr>
                                    </p:animEffect>
                                  </p:childTnLst>
                                </p:cTn>
                              </p:par>
                            </p:childTnLst>
                          </p:cTn>
                        </p:par>
                        <p:par>
                          <p:cTn id="16" fill="hold">
                            <p:stCondLst>
                              <p:cond delay="7000"/>
                            </p:stCondLst>
                            <p:childTnLst>
                              <p:par>
                                <p:cTn id="17" presetID="9" presetClass="entr" presetSubtype="0" fill="hold" nodeType="after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dissolve">
                                      <p:cBhvr>
                                        <p:cTn id="19" dur="1000"/>
                                        <p:tgtEl>
                                          <p:spTgt spid="60"/>
                                        </p:tgtEl>
                                      </p:cBhvr>
                                    </p:animEffect>
                                  </p:childTnLst>
                                </p:cTn>
                              </p:par>
                            </p:childTnLst>
                          </p:cTn>
                        </p:par>
                        <p:par>
                          <p:cTn id="20" fill="hold">
                            <p:stCondLst>
                              <p:cond delay="8000"/>
                            </p:stCondLst>
                            <p:childTnLst>
                              <p:par>
                                <p:cTn id="21" presetID="9"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dissolve">
                                      <p:cBhvr>
                                        <p:cTn id="23" dur="500"/>
                                        <p:tgtEl>
                                          <p:spTgt spid="61"/>
                                        </p:tgtEl>
                                      </p:cBhvr>
                                    </p:animEffect>
                                  </p:childTnLst>
                                </p:cTn>
                              </p:par>
                            </p:childTnLst>
                          </p:cTn>
                        </p:par>
                        <p:par>
                          <p:cTn id="24" fill="hold">
                            <p:stCondLst>
                              <p:cond delay="8500"/>
                            </p:stCondLst>
                            <p:childTnLst>
                              <p:par>
                                <p:cTn id="25" presetID="9" presetClass="entr" presetSubtype="0" fill="hold"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dissolve">
                                      <p:cBhvr>
                                        <p:cTn id="27" dur="500"/>
                                        <p:tgtEl>
                                          <p:spTgt spid="62"/>
                                        </p:tgtEl>
                                      </p:cBhvr>
                                    </p:animEffect>
                                  </p:childTnLst>
                                </p:cTn>
                              </p:par>
                            </p:childTnLst>
                          </p:cTn>
                        </p:par>
                        <p:par>
                          <p:cTn id="28" fill="hold">
                            <p:stCondLst>
                              <p:cond delay="9000"/>
                            </p:stCondLst>
                            <p:childTnLst>
                              <p:par>
                                <p:cTn id="29" presetID="9" presetClass="entr" presetSubtype="0" fill="hold"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dissolve">
                                      <p:cBhvr>
                                        <p:cTn id="31" dur="500"/>
                                        <p:tgtEl>
                                          <p:spTgt spid="63"/>
                                        </p:tgtEl>
                                      </p:cBhvr>
                                    </p:animEffect>
                                  </p:childTnLst>
                                </p:cTn>
                              </p:par>
                            </p:childTnLst>
                          </p:cTn>
                        </p:par>
                        <p:par>
                          <p:cTn id="32" fill="hold">
                            <p:stCondLst>
                              <p:cond delay="9500"/>
                            </p:stCondLst>
                            <p:childTnLst>
                              <p:par>
                                <p:cTn id="33" presetID="9" presetClass="entr" presetSubtype="0" fill="hold"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dissolve">
                                      <p:cBhvr>
                                        <p:cTn id="35" dur="500"/>
                                        <p:tgtEl>
                                          <p:spTgt spid="64"/>
                                        </p:tgtEl>
                                      </p:cBhvr>
                                    </p:animEffect>
                                  </p:childTnLst>
                                </p:cTn>
                              </p:par>
                            </p:childTnLst>
                          </p:cTn>
                        </p:par>
                        <p:par>
                          <p:cTn id="36" fill="hold">
                            <p:stCondLst>
                              <p:cond delay="10000"/>
                            </p:stCondLst>
                            <p:childTnLst>
                              <p:par>
                                <p:cTn id="37" presetID="9"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dissolve">
                                      <p:cBhvr>
                                        <p:cTn id="39" dur="500"/>
                                        <p:tgtEl>
                                          <p:spTgt spid="65"/>
                                        </p:tgtEl>
                                      </p:cBhvr>
                                    </p:animEffect>
                                  </p:childTnLst>
                                </p:cTn>
                              </p:par>
                            </p:childTnLst>
                          </p:cTn>
                        </p:par>
                        <p:par>
                          <p:cTn id="40" fill="hold">
                            <p:stCondLst>
                              <p:cond delay="10500"/>
                            </p:stCondLst>
                            <p:childTnLst>
                              <p:par>
                                <p:cTn id="41" presetID="9" presetClass="entr" presetSubtype="0" fill="hold" nodeType="after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dissolve">
                                      <p:cBhvr>
                                        <p:cTn id="43" dur="500"/>
                                        <p:tgtEl>
                                          <p:spTgt spid="66"/>
                                        </p:tgtEl>
                                      </p:cBhvr>
                                    </p:animEffect>
                                  </p:childTnLst>
                                </p:cTn>
                              </p:par>
                            </p:childTnLst>
                          </p:cTn>
                        </p:par>
                        <p:par>
                          <p:cTn id="44" fill="hold">
                            <p:stCondLst>
                              <p:cond delay="11000"/>
                            </p:stCondLst>
                            <p:childTnLst>
                              <p:par>
                                <p:cTn id="45" presetID="9" presetClass="entr" presetSubtype="0" fill="hold" nodeType="after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dissolve">
                                      <p:cBhvr>
                                        <p:cTn id="47" dur="1000"/>
                                        <p:tgtEl>
                                          <p:spTgt spid="89"/>
                                        </p:tgtEl>
                                      </p:cBhvr>
                                    </p:animEffect>
                                  </p:childTnLst>
                                </p:cTn>
                              </p:par>
                            </p:childTnLst>
                          </p:cTn>
                        </p:par>
                        <p:par>
                          <p:cTn id="48" fill="hold">
                            <p:stCondLst>
                              <p:cond delay="12000"/>
                            </p:stCondLst>
                            <p:childTnLst>
                              <p:par>
                                <p:cTn id="49" presetID="9" presetClass="entr" presetSubtype="0"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Effect transition="in" filter="dissolve">
                                      <p:cBhvr>
                                        <p:cTn id="51" dur="500"/>
                                        <p:tgtEl>
                                          <p:spTgt spid="67"/>
                                        </p:tgtEl>
                                      </p:cBhvr>
                                    </p:animEffect>
                                  </p:childTnLst>
                                </p:cTn>
                              </p:par>
                            </p:childTnLst>
                          </p:cTn>
                        </p:par>
                        <p:par>
                          <p:cTn id="52" fill="hold">
                            <p:stCondLst>
                              <p:cond delay="12500"/>
                            </p:stCondLst>
                            <p:childTnLst>
                              <p:par>
                                <p:cTn id="53" presetID="9" presetClass="entr" presetSubtype="0" fill="hold" nodeType="after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dissolve">
                                      <p:cBhvr>
                                        <p:cTn id="55" dur="500"/>
                                        <p:tgtEl>
                                          <p:spTgt spid="68"/>
                                        </p:tgtEl>
                                      </p:cBhvr>
                                    </p:animEffect>
                                  </p:childTnLst>
                                </p:cTn>
                              </p:par>
                            </p:childTnLst>
                          </p:cTn>
                        </p:par>
                        <p:par>
                          <p:cTn id="56" fill="hold">
                            <p:stCondLst>
                              <p:cond delay="13000"/>
                            </p:stCondLst>
                            <p:childTnLst>
                              <p:par>
                                <p:cTn id="57" presetID="9" presetClass="entr" presetSubtype="0" fill="hold" nodeType="afterEffect">
                                  <p:stCondLst>
                                    <p:cond delay="0"/>
                                  </p:stCondLst>
                                  <p:childTnLst>
                                    <p:set>
                                      <p:cBhvr>
                                        <p:cTn id="58" dur="1" fill="hold">
                                          <p:stCondLst>
                                            <p:cond delay="0"/>
                                          </p:stCondLst>
                                        </p:cTn>
                                        <p:tgtEl>
                                          <p:spTgt spid="69"/>
                                        </p:tgtEl>
                                        <p:attrNameLst>
                                          <p:attrName>style.visibility</p:attrName>
                                        </p:attrNameLst>
                                      </p:cBhvr>
                                      <p:to>
                                        <p:strVal val="visible"/>
                                      </p:to>
                                    </p:set>
                                    <p:animEffect transition="in" filter="dissolve">
                                      <p:cBhvr>
                                        <p:cTn id="59" dur="500"/>
                                        <p:tgtEl>
                                          <p:spTgt spid="69"/>
                                        </p:tgtEl>
                                      </p:cBhvr>
                                    </p:animEffect>
                                  </p:childTnLst>
                                </p:cTn>
                              </p:par>
                            </p:childTnLst>
                          </p:cTn>
                        </p:par>
                        <p:par>
                          <p:cTn id="60" fill="hold">
                            <p:stCondLst>
                              <p:cond delay="13500"/>
                            </p:stCondLst>
                            <p:childTnLst>
                              <p:par>
                                <p:cTn id="61" presetID="9" presetClass="entr" presetSubtype="0"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Effect transition="in" filter="dissolve">
                                      <p:cBhvr>
                                        <p:cTn id="63" dur="500"/>
                                        <p:tgtEl>
                                          <p:spTgt spid="70"/>
                                        </p:tgtEl>
                                      </p:cBhvr>
                                    </p:animEffect>
                                  </p:childTnLst>
                                </p:cTn>
                              </p:par>
                            </p:childTnLst>
                          </p:cTn>
                        </p:par>
                        <p:par>
                          <p:cTn id="64" fill="hold">
                            <p:stCondLst>
                              <p:cond delay="14000"/>
                            </p:stCondLst>
                            <p:childTnLst>
                              <p:par>
                                <p:cTn id="65" presetID="9" presetClass="entr" presetSubtype="0" fill="hold"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dissolve">
                                      <p:cBhvr>
                                        <p:cTn id="67" dur="500"/>
                                        <p:tgtEl>
                                          <p:spTgt spid="71"/>
                                        </p:tgtEl>
                                      </p:cBhvr>
                                    </p:animEffect>
                                  </p:childTnLst>
                                </p:cTn>
                              </p:par>
                            </p:childTnLst>
                          </p:cTn>
                        </p:par>
                        <p:par>
                          <p:cTn id="68" fill="hold">
                            <p:stCondLst>
                              <p:cond delay="14500"/>
                            </p:stCondLst>
                            <p:childTnLst>
                              <p:par>
                                <p:cTn id="69" presetID="9" presetClass="entr" presetSubtype="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dissolve">
                                      <p:cBhvr>
                                        <p:cTn id="71" dur="500"/>
                                        <p:tgtEl>
                                          <p:spTgt spid="72"/>
                                        </p:tgtEl>
                                      </p:cBhvr>
                                    </p:animEffect>
                                  </p:childTnLst>
                                </p:cTn>
                              </p:par>
                            </p:childTnLst>
                          </p:cTn>
                        </p:par>
                        <p:par>
                          <p:cTn id="72" fill="hold">
                            <p:stCondLst>
                              <p:cond delay="15000"/>
                            </p:stCondLst>
                            <p:childTnLst>
                              <p:par>
                                <p:cTn id="73" presetID="9" presetClass="entr" presetSubtype="0" fill="hold" grpId="0" nodeType="afterEffect">
                                  <p:stCondLst>
                                    <p:cond delay="2000"/>
                                  </p:stCondLst>
                                  <p:childTnLst>
                                    <p:set>
                                      <p:cBhvr>
                                        <p:cTn id="74" dur="1" fill="hold">
                                          <p:stCondLst>
                                            <p:cond delay="0"/>
                                          </p:stCondLst>
                                        </p:cTn>
                                        <p:tgtEl>
                                          <p:spTgt spid="22"/>
                                        </p:tgtEl>
                                        <p:attrNameLst>
                                          <p:attrName>style.visibility</p:attrName>
                                        </p:attrNameLst>
                                      </p:cBhvr>
                                      <p:to>
                                        <p:strVal val="visible"/>
                                      </p:to>
                                    </p:set>
                                    <p:animEffect transition="in" filter="dissolve">
                                      <p:cBhvr>
                                        <p:cTn id="75" dur="1000"/>
                                        <p:tgtEl>
                                          <p:spTgt spid="22"/>
                                        </p:tgtEl>
                                      </p:cBhvr>
                                    </p:animEffect>
                                  </p:childTnLst>
                                </p:cTn>
                              </p:par>
                            </p:childTnLst>
                          </p:cTn>
                        </p:par>
                        <p:par>
                          <p:cTn id="76" fill="hold">
                            <p:stCondLst>
                              <p:cond delay="18000"/>
                            </p:stCondLst>
                            <p:childTnLst>
                              <p:par>
                                <p:cTn id="77" presetID="9" presetClass="entr" presetSubtype="0" fill="hold"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dissolve">
                                      <p:cBhvr>
                                        <p:cTn id="79" dur="1000"/>
                                        <p:tgtEl>
                                          <p:spTgt spid="73"/>
                                        </p:tgtEl>
                                      </p:cBhvr>
                                    </p:animEffect>
                                  </p:childTnLst>
                                </p:cTn>
                              </p:par>
                            </p:childTnLst>
                          </p:cTn>
                        </p:par>
                        <p:par>
                          <p:cTn id="80" fill="hold">
                            <p:stCondLst>
                              <p:cond delay="19000"/>
                            </p:stCondLst>
                            <p:childTnLst>
                              <p:par>
                                <p:cTn id="81" presetID="9" presetClass="entr" presetSubtype="0" fill="hold" nodeType="after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dissolve">
                                      <p:cBhvr>
                                        <p:cTn id="83" dur="1000"/>
                                        <p:tgtEl>
                                          <p:spTgt spid="74"/>
                                        </p:tgtEl>
                                      </p:cBhvr>
                                    </p:animEffect>
                                  </p:childTnLst>
                                </p:cTn>
                              </p:par>
                            </p:childTnLst>
                          </p:cTn>
                        </p:par>
                        <p:par>
                          <p:cTn id="84" fill="hold">
                            <p:stCondLst>
                              <p:cond delay="20000"/>
                            </p:stCondLst>
                            <p:childTnLst>
                              <p:par>
                                <p:cTn id="85" presetID="9"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dissolve">
                                      <p:cBhvr>
                                        <p:cTn id="87" dur="500"/>
                                        <p:tgtEl>
                                          <p:spTgt spid="75"/>
                                        </p:tgtEl>
                                      </p:cBhvr>
                                    </p:animEffect>
                                  </p:childTnLst>
                                </p:cTn>
                              </p:par>
                            </p:childTnLst>
                          </p:cTn>
                        </p:par>
                        <p:par>
                          <p:cTn id="88" fill="hold">
                            <p:stCondLst>
                              <p:cond delay="20500"/>
                            </p:stCondLst>
                            <p:childTnLst>
                              <p:par>
                                <p:cTn id="89" presetID="9" presetClass="entr" presetSubtype="0" fill="hold" nodeType="afterEffect">
                                  <p:stCondLst>
                                    <p:cond delay="0"/>
                                  </p:stCondLst>
                                  <p:childTnLst>
                                    <p:set>
                                      <p:cBhvr>
                                        <p:cTn id="90" dur="1" fill="hold">
                                          <p:stCondLst>
                                            <p:cond delay="0"/>
                                          </p:stCondLst>
                                        </p:cTn>
                                        <p:tgtEl>
                                          <p:spTgt spid="76"/>
                                        </p:tgtEl>
                                        <p:attrNameLst>
                                          <p:attrName>style.visibility</p:attrName>
                                        </p:attrNameLst>
                                      </p:cBhvr>
                                      <p:to>
                                        <p:strVal val="visible"/>
                                      </p:to>
                                    </p:set>
                                    <p:animEffect transition="in" filter="dissolve">
                                      <p:cBhvr>
                                        <p:cTn id="91" dur="500"/>
                                        <p:tgtEl>
                                          <p:spTgt spid="76"/>
                                        </p:tgtEl>
                                      </p:cBhvr>
                                    </p:animEffect>
                                  </p:childTnLst>
                                </p:cTn>
                              </p:par>
                            </p:childTnLst>
                          </p:cTn>
                        </p:par>
                        <p:par>
                          <p:cTn id="92" fill="hold">
                            <p:stCondLst>
                              <p:cond delay="21000"/>
                            </p:stCondLst>
                            <p:childTnLst>
                              <p:par>
                                <p:cTn id="93" presetID="9" presetClass="entr" presetSubtype="0"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dissolve">
                                      <p:cBhvr>
                                        <p:cTn id="95" dur="500"/>
                                        <p:tgtEl>
                                          <p:spTgt spid="77"/>
                                        </p:tgtEl>
                                      </p:cBhvr>
                                    </p:animEffect>
                                  </p:childTnLst>
                                </p:cTn>
                              </p:par>
                            </p:childTnLst>
                          </p:cTn>
                        </p:par>
                        <p:par>
                          <p:cTn id="96" fill="hold">
                            <p:stCondLst>
                              <p:cond delay="21500"/>
                            </p:stCondLst>
                            <p:childTnLst>
                              <p:par>
                                <p:cTn id="97" presetID="9" presetClass="entr" presetSubtype="0" fill="hold" nodeType="afterEffect">
                                  <p:stCondLst>
                                    <p:cond delay="0"/>
                                  </p:stCondLst>
                                  <p:childTnLst>
                                    <p:set>
                                      <p:cBhvr>
                                        <p:cTn id="98" dur="1" fill="hold">
                                          <p:stCondLst>
                                            <p:cond delay="0"/>
                                          </p:stCondLst>
                                        </p:cTn>
                                        <p:tgtEl>
                                          <p:spTgt spid="78"/>
                                        </p:tgtEl>
                                        <p:attrNameLst>
                                          <p:attrName>style.visibility</p:attrName>
                                        </p:attrNameLst>
                                      </p:cBhvr>
                                      <p:to>
                                        <p:strVal val="visible"/>
                                      </p:to>
                                    </p:set>
                                    <p:animEffect transition="in" filter="dissolve">
                                      <p:cBhvr>
                                        <p:cTn id="99" dur="500"/>
                                        <p:tgtEl>
                                          <p:spTgt spid="78"/>
                                        </p:tgtEl>
                                      </p:cBhvr>
                                    </p:animEffect>
                                  </p:childTnLst>
                                </p:cTn>
                              </p:par>
                            </p:childTnLst>
                          </p:cTn>
                        </p:par>
                        <p:par>
                          <p:cTn id="100" fill="hold">
                            <p:stCondLst>
                              <p:cond delay="22000"/>
                            </p:stCondLst>
                            <p:childTnLst>
                              <p:par>
                                <p:cTn id="101" presetID="9" presetClass="entr" presetSubtype="0" fill="hold" nodeType="afterEffect">
                                  <p:stCondLst>
                                    <p:cond delay="0"/>
                                  </p:stCondLst>
                                  <p:childTnLst>
                                    <p:set>
                                      <p:cBhvr>
                                        <p:cTn id="102" dur="1" fill="hold">
                                          <p:stCondLst>
                                            <p:cond delay="0"/>
                                          </p:stCondLst>
                                        </p:cTn>
                                        <p:tgtEl>
                                          <p:spTgt spid="95"/>
                                        </p:tgtEl>
                                        <p:attrNameLst>
                                          <p:attrName>style.visibility</p:attrName>
                                        </p:attrNameLst>
                                      </p:cBhvr>
                                      <p:to>
                                        <p:strVal val="visible"/>
                                      </p:to>
                                    </p:set>
                                    <p:animEffect transition="in" filter="dissolve">
                                      <p:cBhvr>
                                        <p:cTn id="103" dur="500"/>
                                        <p:tgtEl>
                                          <p:spTgt spid="95"/>
                                        </p:tgtEl>
                                      </p:cBhvr>
                                    </p:animEffect>
                                  </p:childTnLst>
                                </p:cTn>
                              </p:par>
                            </p:childTnLst>
                          </p:cTn>
                        </p:par>
                        <p:par>
                          <p:cTn id="104" fill="hold">
                            <p:stCondLst>
                              <p:cond delay="22500"/>
                            </p:stCondLst>
                            <p:childTnLst>
                              <p:par>
                                <p:cTn id="105" presetID="9" presetClass="entr" presetSubtype="0" fill="hold"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dissolve">
                                      <p:cBhvr>
                                        <p:cTn id="107" dur="500"/>
                                        <p:tgtEl>
                                          <p:spTgt spid="79"/>
                                        </p:tgtEl>
                                      </p:cBhvr>
                                    </p:animEffect>
                                  </p:childTnLst>
                                </p:cTn>
                              </p:par>
                            </p:childTnLst>
                          </p:cTn>
                        </p:par>
                        <p:par>
                          <p:cTn id="108" fill="hold">
                            <p:stCondLst>
                              <p:cond delay="23000"/>
                            </p:stCondLst>
                            <p:childTnLst>
                              <p:par>
                                <p:cTn id="109" presetID="9" presetClass="entr" presetSubtype="0" fill="hold"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dissolve">
                                      <p:cBhvr>
                                        <p:cTn id="111" dur="500"/>
                                        <p:tgtEl>
                                          <p:spTgt spid="80"/>
                                        </p:tgtEl>
                                      </p:cBhvr>
                                    </p:animEffect>
                                  </p:childTnLst>
                                </p:cTn>
                              </p:par>
                            </p:childTnLst>
                          </p:cTn>
                        </p:par>
                        <p:par>
                          <p:cTn id="112" fill="hold">
                            <p:stCondLst>
                              <p:cond delay="23500"/>
                            </p:stCondLst>
                            <p:childTnLst>
                              <p:par>
                                <p:cTn id="113" presetID="9" presetClass="entr" presetSubtype="0" fill="hold" nodeType="afterEffect">
                                  <p:stCondLst>
                                    <p:cond delay="0"/>
                                  </p:stCondLst>
                                  <p:childTnLst>
                                    <p:set>
                                      <p:cBhvr>
                                        <p:cTn id="114" dur="1" fill="hold">
                                          <p:stCondLst>
                                            <p:cond delay="0"/>
                                          </p:stCondLst>
                                        </p:cTn>
                                        <p:tgtEl>
                                          <p:spTgt spid="85"/>
                                        </p:tgtEl>
                                        <p:attrNameLst>
                                          <p:attrName>style.visibility</p:attrName>
                                        </p:attrNameLst>
                                      </p:cBhvr>
                                      <p:to>
                                        <p:strVal val="visible"/>
                                      </p:to>
                                    </p:set>
                                    <p:animEffect transition="in" filter="dissolve">
                                      <p:cBhvr>
                                        <p:cTn id="115" dur="500"/>
                                        <p:tgtEl>
                                          <p:spTgt spid="85"/>
                                        </p:tgtEl>
                                      </p:cBhvr>
                                    </p:animEffect>
                                  </p:childTnLst>
                                </p:cTn>
                              </p:par>
                            </p:childTnLst>
                          </p:cTn>
                        </p:par>
                        <p:par>
                          <p:cTn id="116" fill="hold">
                            <p:stCondLst>
                              <p:cond delay="24000"/>
                            </p:stCondLst>
                            <p:childTnLst>
                              <p:par>
                                <p:cTn id="117" presetID="9" presetClass="entr" presetSubtype="0" fill="hold" nodeType="afterEffect">
                                  <p:stCondLst>
                                    <p:cond delay="0"/>
                                  </p:stCondLst>
                                  <p:childTnLst>
                                    <p:set>
                                      <p:cBhvr>
                                        <p:cTn id="118" dur="1" fill="hold">
                                          <p:stCondLst>
                                            <p:cond delay="0"/>
                                          </p:stCondLst>
                                        </p:cTn>
                                        <p:tgtEl>
                                          <p:spTgt spid="81"/>
                                        </p:tgtEl>
                                        <p:attrNameLst>
                                          <p:attrName>style.visibility</p:attrName>
                                        </p:attrNameLst>
                                      </p:cBhvr>
                                      <p:to>
                                        <p:strVal val="visible"/>
                                      </p:to>
                                    </p:set>
                                    <p:animEffect transition="in" filter="dissolve">
                                      <p:cBhvr>
                                        <p:cTn id="119" dur="500"/>
                                        <p:tgtEl>
                                          <p:spTgt spid="81"/>
                                        </p:tgtEl>
                                      </p:cBhvr>
                                    </p:animEffect>
                                  </p:childTnLst>
                                </p:cTn>
                              </p:par>
                            </p:childTnLst>
                          </p:cTn>
                        </p:par>
                        <p:par>
                          <p:cTn id="120" fill="hold">
                            <p:stCondLst>
                              <p:cond delay="24500"/>
                            </p:stCondLst>
                            <p:childTnLst>
                              <p:par>
                                <p:cTn id="121" presetID="9" presetClass="entr" presetSubtype="0" fill="hold" nodeType="afterEffect">
                                  <p:stCondLst>
                                    <p:cond delay="0"/>
                                  </p:stCondLst>
                                  <p:childTnLst>
                                    <p:set>
                                      <p:cBhvr>
                                        <p:cTn id="122" dur="1" fill="hold">
                                          <p:stCondLst>
                                            <p:cond delay="0"/>
                                          </p:stCondLst>
                                        </p:cTn>
                                        <p:tgtEl>
                                          <p:spTgt spid="83"/>
                                        </p:tgtEl>
                                        <p:attrNameLst>
                                          <p:attrName>style.visibility</p:attrName>
                                        </p:attrNameLst>
                                      </p:cBhvr>
                                      <p:to>
                                        <p:strVal val="visible"/>
                                      </p:to>
                                    </p:set>
                                    <p:animEffect transition="in" filter="dissolve">
                                      <p:cBhvr>
                                        <p:cTn id="123" dur="500"/>
                                        <p:tgtEl>
                                          <p:spTgt spid="83"/>
                                        </p:tgtEl>
                                      </p:cBhvr>
                                    </p:animEffect>
                                  </p:childTnLst>
                                </p:cTn>
                              </p:par>
                            </p:childTnLst>
                          </p:cTn>
                        </p:par>
                        <p:par>
                          <p:cTn id="124" fill="hold">
                            <p:stCondLst>
                              <p:cond delay="25000"/>
                            </p:stCondLst>
                            <p:childTnLst>
                              <p:par>
                                <p:cTn id="125" presetID="9" presetClass="entr" presetSubtype="0" fill="hold" nodeType="afterEffect">
                                  <p:stCondLst>
                                    <p:cond delay="0"/>
                                  </p:stCondLst>
                                  <p:childTnLst>
                                    <p:set>
                                      <p:cBhvr>
                                        <p:cTn id="126" dur="1" fill="hold">
                                          <p:stCondLst>
                                            <p:cond delay="0"/>
                                          </p:stCondLst>
                                        </p:cTn>
                                        <p:tgtEl>
                                          <p:spTgt spid="84"/>
                                        </p:tgtEl>
                                        <p:attrNameLst>
                                          <p:attrName>style.visibility</p:attrName>
                                        </p:attrNameLst>
                                      </p:cBhvr>
                                      <p:to>
                                        <p:strVal val="visible"/>
                                      </p:to>
                                    </p:set>
                                    <p:animEffect transition="in" filter="dissolve">
                                      <p:cBhvr>
                                        <p:cTn id="127" dur="500"/>
                                        <p:tgtEl>
                                          <p:spTgt spid="84"/>
                                        </p:tgtEl>
                                      </p:cBhvr>
                                    </p:animEffect>
                                  </p:childTnLst>
                                </p:cTn>
                              </p:par>
                            </p:childTnLst>
                          </p:cTn>
                        </p:par>
                        <p:par>
                          <p:cTn id="128" fill="hold">
                            <p:stCondLst>
                              <p:cond delay="25500"/>
                            </p:stCondLst>
                            <p:childTnLst>
                              <p:par>
                                <p:cTn id="129" presetID="9" presetClass="entr" presetSubtype="0"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dissolve">
                                      <p:cBhvr>
                                        <p:cTn id="131" dur="500"/>
                                        <p:tgtEl>
                                          <p:spTgt spid="96"/>
                                        </p:tgtEl>
                                      </p:cBhvr>
                                    </p:animEffect>
                                  </p:childTnLst>
                                </p:cTn>
                              </p:par>
                            </p:childTnLst>
                          </p:cTn>
                        </p:par>
                        <p:par>
                          <p:cTn id="132" fill="hold">
                            <p:stCondLst>
                              <p:cond delay="26000"/>
                            </p:stCondLst>
                            <p:childTnLst>
                              <p:par>
                                <p:cTn id="133" presetID="9" presetClass="entr" presetSubtype="0" fill="hold" nodeType="afterEffect">
                                  <p:stCondLst>
                                    <p:cond delay="0"/>
                                  </p:stCondLst>
                                  <p:childTnLst>
                                    <p:set>
                                      <p:cBhvr>
                                        <p:cTn id="134" dur="1" fill="hold">
                                          <p:stCondLst>
                                            <p:cond delay="0"/>
                                          </p:stCondLst>
                                        </p:cTn>
                                        <p:tgtEl>
                                          <p:spTgt spid="97"/>
                                        </p:tgtEl>
                                        <p:attrNameLst>
                                          <p:attrName>style.visibility</p:attrName>
                                        </p:attrNameLst>
                                      </p:cBhvr>
                                      <p:to>
                                        <p:strVal val="visible"/>
                                      </p:to>
                                    </p:set>
                                    <p:animEffect transition="in" filter="dissolve">
                                      <p:cBhvr>
                                        <p:cTn id="135" dur="500"/>
                                        <p:tgtEl>
                                          <p:spTgt spid="97"/>
                                        </p:tgtEl>
                                      </p:cBhvr>
                                    </p:animEffect>
                                  </p:childTnLst>
                                </p:cTn>
                              </p:par>
                            </p:childTnLst>
                          </p:cTn>
                        </p:par>
                        <p:par>
                          <p:cTn id="136" fill="hold">
                            <p:stCondLst>
                              <p:cond delay="26500"/>
                            </p:stCondLst>
                            <p:childTnLst>
                              <p:par>
                                <p:cTn id="137" presetID="9" presetClass="entr" presetSubtype="0" fill="hold" nodeType="afterEffect">
                                  <p:stCondLst>
                                    <p:cond delay="0"/>
                                  </p:stCondLst>
                                  <p:childTnLst>
                                    <p:set>
                                      <p:cBhvr>
                                        <p:cTn id="138" dur="1" fill="hold">
                                          <p:stCondLst>
                                            <p:cond delay="0"/>
                                          </p:stCondLst>
                                        </p:cTn>
                                        <p:tgtEl>
                                          <p:spTgt spid="98"/>
                                        </p:tgtEl>
                                        <p:attrNameLst>
                                          <p:attrName>style.visibility</p:attrName>
                                        </p:attrNameLst>
                                      </p:cBhvr>
                                      <p:to>
                                        <p:strVal val="visible"/>
                                      </p:to>
                                    </p:set>
                                    <p:animEffect transition="in" filter="dissolve">
                                      <p:cBhvr>
                                        <p:cTn id="139" dur="500"/>
                                        <p:tgtEl>
                                          <p:spTgt spid="98"/>
                                        </p:tgtEl>
                                      </p:cBhvr>
                                    </p:animEffect>
                                  </p:childTnLst>
                                </p:cTn>
                              </p:par>
                            </p:childTnLst>
                          </p:cTn>
                        </p:par>
                        <p:par>
                          <p:cTn id="140" fill="hold">
                            <p:stCondLst>
                              <p:cond delay="27000"/>
                            </p:stCondLst>
                            <p:childTnLst>
                              <p:par>
                                <p:cTn id="141" presetID="9" presetClass="entr" presetSubtype="0" fill="hold" nodeType="afterEffect">
                                  <p:stCondLst>
                                    <p:cond delay="0"/>
                                  </p:stCondLst>
                                  <p:childTnLst>
                                    <p:set>
                                      <p:cBhvr>
                                        <p:cTn id="142" dur="1" fill="hold">
                                          <p:stCondLst>
                                            <p:cond delay="0"/>
                                          </p:stCondLst>
                                        </p:cTn>
                                        <p:tgtEl>
                                          <p:spTgt spid="99"/>
                                        </p:tgtEl>
                                        <p:attrNameLst>
                                          <p:attrName>style.visibility</p:attrName>
                                        </p:attrNameLst>
                                      </p:cBhvr>
                                      <p:to>
                                        <p:strVal val="visible"/>
                                      </p:to>
                                    </p:set>
                                    <p:animEffect transition="in" filter="dissolve">
                                      <p:cBhvr>
                                        <p:cTn id="143" dur="500"/>
                                        <p:tgtEl>
                                          <p:spTgt spid="99"/>
                                        </p:tgtEl>
                                      </p:cBhvr>
                                    </p:animEffect>
                                  </p:childTnLst>
                                </p:cTn>
                              </p:par>
                            </p:childTnLst>
                          </p:cTn>
                        </p:par>
                        <p:par>
                          <p:cTn id="144" fill="hold">
                            <p:stCondLst>
                              <p:cond delay="27500"/>
                            </p:stCondLst>
                            <p:childTnLst>
                              <p:par>
                                <p:cTn id="145" presetID="9" presetClass="entr" presetSubtype="0" fill="hold" nodeType="afterEffect">
                                  <p:stCondLst>
                                    <p:cond delay="0"/>
                                  </p:stCondLst>
                                  <p:childTnLst>
                                    <p:set>
                                      <p:cBhvr>
                                        <p:cTn id="146" dur="1" fill="hold">
                                          <p:stCondLst>
                                            <p:cond delay="0"/>
                                          </p:stCondLst>
                                        </p:cTn>
                                        <p:tgtEl>
                                          <p:spTgt spid="86"/>
                                        </p:tgtEl>
                                        <p:attrNameLst>
                                          <p:attrName>style.visibility</p:attrName>
                                        </p:attrNameLst>
                                      </p:cBhvr>
                                      <p:to>
                                        <p:strVal val="visible"/>
                                      </p:to>
                                    </p:set>
                                    <p:animEffect transition="in" filter="dissolve">
                                      <p:cBhvr>
                                        <p:cTn id="147" dur="500"/>
                                        <p:tgtEl>
                                          <p:spTgt spid="86"/>
                                        </p:tgtEl>
                                      </p:cBhvr>
                                    </p:animEffect>
                                  </p:childTnLst>
                                </p:cTn>
                              </p:par>
                            </p:childTnLst>
                          </p:cTn>
                        </p:par>
                        <p:par>
                          <p:cTn id="148" fill="hold">
                            <p:stCondLst>
                              <p:cond delay="28000"/>
                            </p:stCondLst>
                            <p:childTnLst>
                              <p:par>
                                <p:cTn id="149" presetID="9" presetClass="entr" presetSubtype="0" fill="hold" nodeType="afterEffect">
                                  <p:stCondLst>
                                    <p:cond delay="0"/>
                                  </p:stCondLst>
                                  <p:childTnLst>
                                    <p:set>
                                      <p:cBhvr>
                                        <p:cTn id="150" dur="1" fill="hold">
                                          <p:stCondLst>
                                            <p:cond delay="0"/>
                                          </p:stCondLst>
                                        </p:cTn>
                                        <p:tgtEl>
                                          <p:spTgt spid="87"/>
                                        </p:tgtEl>
                                        <p:attrNameLst>
                                          <p:attrName>style.visibility</p:attrName>
                                        </p:attrNameLst>
                                      </p:cBhvr>
                                      <p:to>
                                        <p:strVal val="visible"/>
                                      </p:to>
                                    </p:set>
                                    <p:animEffect transition="in" filter="dissolve">
                                      <p:cBhvr>
                                        <p:cTn id="151" dur="500"/>
                                        <p:tgtEl>
                                          <p:spTgt spid="87"/>
                                        </p:tgtEl>
                                      </p:cBhvr>
                                    </p:animEffect>
                                  </p:childTnLst>
                                </p:cTn>
                              </p:par>
                            </p:childTnLst>
                          </p:cTn>
                        </p:par>
                        <p:par>
                          <p:cTn id="152" fill="hold">
                            <p:stCondLst>
                              <p:cond delay="28500"/>
                            </p:stCondLst>
                            <p:childTnLst>
                              <p:par>
                                <p:cTn id="153" presetID="9" presetClass="entr" presetSubtype="0" fill="hold" grpId="0" nodeType="afterEffect">
                                  <p:stCondLst>
                                    <p:cond delay="2000"/>
                                  </p:stCondLst>
                                  <p:childTnLst>
                                    <p:set>
                                      <p:cBhvr>
                                        <p:cTn id="154" dur="1" fill="hold">
                                          <p:stCondLst>
                                            <p:cond delay="0"/>
                                          </p:stCondLst>
                                        </p:cTn>
                                        <p:tgtEl>
                                          <p:spTgt spid="12"/>
                                        </p:tgtEl>
                                        <p:attrNameLst>
                                          <p:attrName>style.visibility</p:attrName>
                                        </p:attrNameLst>
                                      </p:cBhvr>
                                      <p:to>
                                        <p:strVal val="visible"/>
                                      </p:to>
                                    </p:set>
                                    <p:animEffect transition="in" filter="dissolve">
                                      <p:cBhvr>
                                        <p:cTn id="155" dur="1000"/>
                                        <p:tgtEl>
                                          <p:spTgt spid="12"/>
                                        </p:tgtEl>
                                      </p:cBhvr>
                                    </p:animEffect>
                                  </p:childTnLst>
                                </p:cTn>
                              </p:par>
                            </p:childTnLst>
                          </p:cTn>
                        </p:par>
                        <p:par>
                          <p:cTn id="156" fill="hold">
                            <p:stCondLst>
                              <p:cond delay="31500"/>
                            </p:stCondLst>
                            <p:childTnLst>
                              <p:par>
                                <p:cTn id="157" presetID="9" presetClass="entr" presetSubtype="0" fill="hold" nodeType="afterEffect">
                                  <p:stCondLst>
                                    <p:cond delay="0"/>
                                  </p:stCondLst>
                                  <p:childTnLst>
                                    <p:set>
                                      <p:cBhvr>
                                        <p:cTn id="158" dur="1" fill="hold">
                                          <p:stCondLst>
                                            <p:cond delay="0"/>
                                          </p:stCondLst>
                                        </p:cTn>
                                        <p:tgtEl>
                                          <p:spTgt spid="88"/>
                                        </p:tgtEl>
                                        <p:attrNameLst>
                                          <p:attrName>style.visibility</p:attrName>
                                        </p:attrNameLst>
                                      </p:cBhvr>
                                      <p:to>
                                        <p:strVal val="visible"/>
                                      </p:to>
                                    </p:set>
                                    <p:animEffect transition="in" filter="dissolve">
                                      <p:cBhvr>
                                        <p:cTn id="159" dur="1000"/>
                                        <p:tgtEl>
                                          <p:spTgt spid="88"/>
                                        </p:tgtEl>
                                      </p:cBhvr>
                                    </p:animEffect>
                                  </p:childTnLst>
                                </p:cTn>
                              </p:par>
                            </p:childTnLst>
                          </p:cTn>
                        </p:par>
                        <p:par>
                          <p:cTn id="160" fill="hold">
                            <p:stCondLst>
                              <p:cond delay="32500"/>
                            </p:stCondLst>
                            <p:childTnLst>
                              <p:par>
                                <p:cTn id="161" presetID="9" presetClass="entr" presetSubtype="0" fill="hold" nodeType="afterEffect">
                                  <p:stCondLst>
                                    <p:cond delay="0"/>
                                  </p:stCondLst>
                                  <p:childTnLst>
                                    <p:set>
                                      <p:cBhvr>
                                        <p:cTn id="162" dur="1" fill="hold">
                                          <p:stCondLst>
                                            <p:cond delay="0"/>
                                          </p:stCondLst>
                                        </p:cTn>
                                        <p:tgtEl>
                                          <p:spTgt spid="25"/>
                                        </p:tgtEl>
                                        <p:attrNameLst>
                                          <p:attrName>style.visibility</p:attrName>
                                        </p:attrNameLst>
                                      </p:cBhvr>
                                      <p:to>
                                        <p:strVal val="visible"/>
                                      </p:to>
                                    </p:set>
                                    <p:animEffect transition="in" filter="dissolve">
                                      <p:cBhvr>
                                        <p:cTn id="163" dur="500"/>
                                        <p:tgtEl>
                                          <p:spTgt spid="25"/>
                                        </p:tgtEl>
                                      </p:cBhvr>
                                    </p:animEffect>
                                  </p:childTnLst>
                                </p:cTn>
                              </p:par>
                            </p:childTnLst>
                          </p:cTn>
                        </p:par>
                        <p:par>
                          <p:cTn id="164" fill="hold">
                            <p:stCondLst>
                              <p:cond delay="33000"/>
                            </p:stCondLst>
                            <p:childTnLst>
                              <p:par>
                                <p:cTn id="165" presetID="9" presetClass="entr" presetSubtype="0" fill="hold" nodeType="afterEffect">
                                  <p:stCondLst>
                                    <p:cond delay="0"/>
                                  </p:stCondLst>
                                  <p:childTnLst>
                                    <p:set>
                                      <p:cBhvr>
                                        <p:cTn id="166" dur="1" fill="hold">
                                          <p:stCondLst>
                                            <p:cond delay="0"/>
                                          </p:stCondLst>
                                        </p:cTn>
                                        <p:tgtEl>
                                          <p:spTgt spid="26"/>
                                        </p:tgtEl>
                                        <p:attrNameLst>
                                          <p:attrName>style.visibility</p:attrName>
                                        </p:attrNameLst>
                                      </p:cBhvr>
                                      <p:to>
                                        <p:strVal val="visible"/>
                                      </p:to>
                                    </p:set>
                                    <p:animEffect transition="in" filter="dissolve">
                                      <p:cBhvr>
                                        <p:cTn id="167" dur="500"/>
                                        <p:tgtEl>
                                          <p:spTgt spid="26"/>
                                        </p:tgtEl>
                                      </p:cBhvr>
                                    </p:animEffect>
                                  </p:childTnLst>
                                </p:cTn>
                              </p:par>
                            </p:childTnLst>
                          </p:cTn>
                        </p:par>
                        <p:par>
                          <p:cTn id="168" fill="hold">
                            <p:stCondLst>
                              <p:cond delay="33500"/>
                            </p:stCondLst>
                            <p:childTnLst>
                              <p:par>
                                <p:cTn id="169" presetID="9" presetClass="entr" presetSubtype="0" fill="hold" nodeType="afterEffect">
                                  <p:stCondLst>
                                    <p:cond delay="0"/>
                                  </p:stCondLst>
                                  <p:childTnLst>
                                    <p:set>
                                      <p:cBhvr>
                                        <p:cTn id="170" dur="1" fill="hold">
                                          <p:stCondLst>
                                            <p:cond delay="0"/>
                                          </p:stCondLst>
                                        </p:cTn>
                                        <p:tgtEl>
                                          <p:spTgt spid="27"/>
                                        </p:tgtEl>
                                        <p:attrNameLst>
                                          <p:attrName>style.visibility</p:attrName>
                                        </p:attrNameLst>
                                      </p:cBhvr>
                                      <p:to>
                                        <p:strVal val="visible"/>
                                      </p:to>
                                    </p:set>
                                    <p:animEffect transition="in" filter="dissolve">
                                      <p:cBhvr>
                                        <p:cTn id="171" dur="500"/>
                                        <p:tgtEl>
                                          <p:spTgt spid="27"/>
                                        </p:tgtEl>
                                      </p:cBhvr>
                                    </p:animEffect>
                                  </p:childTnLst>
                                </p:cTn>
                              </p:par>
                            </p:childTnLst>
                          </p:cTn>
                        </p:par>
                        <p:par>
                          <p:cTn id="172" fill="hold">
                            <p:stCondLst>
                              <p:cond delay="34000"/>
                            </p:stCondLst>
                            <p:childTnLst>
                              <p:par>
                                <p:cTn id="173" presetID="9" presetClass="entr" presetSubtype="0" fill="hold" nodeType="afterEffect">
                                  <p:stCondLst>
                                    <p:cond delay="0"/>
                                  </p:stCondLst>
                                  <p:childTnLst>
                                    <p:set>
                                      <p:cBhvr>
                                        <p:cTn id="174" dur="1" fill="hold">
                                          <p:stCondLst>
                                            <p:cond delay="0"/>
                                          </p:stCondLst>
                                        </p:cTn>
                                        <p:tgtEl>
                                          <p:spTgt spid="28"/>
                                        </p:tgtEl>
                                        <p:attrNameLst>
                                          <p:attrName>style.visibility</p:attrName>
                                        </p:attrNameLst>
                                      </p:cBhvr>
                                      <p:to>
                                        <p:strVal val="visible"/>
                                      </p:to>
                                    </p:set>
                                    <p:animEffect transition="in" filter="dissolve">
                                      <p:cBhvr>
                                        <p:cTn id="175" dur="500"/>
                                        <p:tgtEl>
                                          <p:spTgt spid="28"/>
                                        </p:tgtEl>
                                      </p:cBhvr>
                                    </p:animEffect>
                                  </p:childTnLst>
                                </p:cTn>
                              </p:par>
                            </p:childTnLst>
                          </p:cTn>
                        </p:par>
                        <p:par>
                          <p:cTn id="176" fill="hold">
                            <p:stCondLst>
                              <p:cond delay="34500"/>
                            </p:stCondLst>
                            <p:childTnLst>
                              <p:par>
                                <p:cTn id="177" presetID="9" presetClass="entr" presetSubtype="0" fill="hold" nodeType="afterEffect">
                                  <p:stCondLst>
                                    <p:cond delay="0"/>
                                  </p:stCondLst>
                                  <p:childTnLst>
                                    <p:set>
                                      <p:cBhvr>
                                        <p:cTn id="178" dur="1" fill="hold">
                                          <p:stCondLst>
                                            <p:cond delay="0"/>
                                          </p:stCondLst>
                                        </p:cTn>
                                        <p:tgtEl>
                                          <p:spTgt spid="29"/>
                                        </p:tgtEl>
                                        <p:attrNameLst>
                                          <p:attrName>style.visibility</p:attrName>
                                        </p:attrNameLst>
                                      </p:cBhvr>
                                      <p:to>
                                        <p:strVal val="visible"/>
                                      </p:to>
                                    </p:set>
                                    <p:animEffect transition="in" filter="dissolve">
                                      <p:cBhvr>
                                        <p:cTn id="179" dur="500"/>
                                        <p:tgtEl>
                                          <p:spTgt spid="29"/>
                                        </p:tgtEl>
                                      </p:cBhvr>
                                    </p:animEffect>
                                  </p:childTnLst>
                                </p:cTn>
                              </p:par>
                            </p:childTnLst>
                          </p:cTn>
                        </p:par>
                        <p:par>
                          <p:cTn id="180" fill="hold">
                            <p:stCondLst>
                              <p:cond delay="35000"/>
                            </p:stCondLst>
                            <p:childTnLst>
                              <p:par>
                                <p:cTn id="181" presetID="9" presetClass="entr" presetSubtype="0" fill="hold" nodeType="afterEffect">
                                  <p:stCondLst>
                                    <p:cond delay="0"/>
                                  </p:stCondLst>
                                  <p:childTnLst>
                                    <p:set>
                                      <p:cBhvr>
                                        <p:cTn id="182" dur="1" fill="hold">
                                          <p:stCondLst>
                                            <p:cond delay="0"/>
                                          </p:stCondLst>
                                        </p:cTn>
                                        <p:tgtEl>
                                          <p:spTgt spid="30"/>
                                        </p:tgtEl>
                                        <p:attrNameLst>
                                          <p:attrName>style.visibility</p:attrName>
                                        </p:attrNameLst>
                                      </p:cBhvr>
                                      <p:to>
                                        <p:strVal val="visible"/>
                                      </p:to>
                                    </p:set>
                                    <p:animEffect transition="in" filter="dissolve">
                                      <p:cBhvr>
                                        <p:cTn id="183" dur="500"/>
                                        <p:tgtEl>
                                          <p:spTgt spid="30"/>
                                        </p:tgtEl>
                                      </p:cBhvr>
                                    </p:animEffect>
                                  </p:childTnLst>
                                </p:cTn>
                              </p:par>
                            </p:childTnLst>
                          </p:cTn>
                        </p:par>
                        <p:par>
                          <p:cTn id="184" fill="hold">
                            <p:stCondLst>
                              <p:cond delay="35500"/>
                            </p:stCondLst>
                            <p:childTnLst>
                              <p:par>
                                <p:cTn id="185" presetID="9" presetClass="entr" presetSubtype="0" fill="hold" nodeType="afterEffect">
                                  <p:stCondLst>
                                    <p:cond delay="0"/>
                                  </p:stCondLst>
                                  <p:childTnLst>
                                    <p:set>
                                      <p:cBhvr>
                                        <p:cTn id="186" dur="1" fill="hold">
                                          <p:stCondLst>
                                            <p:cond delay="0"/>
                                          </p:stCondLst>
                                        </p:cTn>
                                        <p:tgtEl>
                                          <p:spTgt spid="31"/>
                                        </p:tgtEl>
                                        <p:attrNameLst>
                                          <p:attrName>style.visibility</p:attrName>
                                        </p:attrNameLst>
                                      </p:cBhvr>
                                      <p:to>
                                        <p:strVal val="visible"/>
                                      </p:to>
                                    </p:set>
                                    <p:animEffect transition="in" filter="dissolve">
                                      <p:cBhvr>
                                        <p:cTn id="187" dur="500"/>
                                        <p:tgtEl>
                                          <p:spTgt spid="31"/>
                                        </p:tgtEl>
                                      </p:cBhvr>
                                    </p:animEffect>
                                  </p:childTnLst>
                                </p:cTn>
                              </p:par>
                            </p:childTnLst>
                          </p:cTn>
                        </p:par>
                        <p:par>
                          <p:cTn id="188" fill="hold">
                            <p:stCondLst>
                              <p:cond delay="36000"/>
                            </p:stCondLst>
                            <p:childTnLst>
                              <p:par>
                                <p:cTn id="189" presetID="9" presetClass="entr" presetSubtype="0" fill="hold" nodeType="afterEffect">
                                  <p:stCondLst>
                                    <p:cond delay="0"/>
                                  </p:stCondLst>
                                  <p:childTnLst>
                                    <p:set>
                                      <p:cBhvr>
                                        <p:cTn id="190" dur="1" fill="hold">
                                          <p:stCondLst>
                                            <p:cond delay="0"/>
                                          </p:stCondLst>
                                        </p:cTn>
                                        <p:tgtEl>
                                          <p:spTgt spid="32"/>
                                        </p:tgtEl>
                                        <p:attrNameLst>
                                          <p:attrName>style.visibility</p:attrName>
                                        </p:attrNameLst>
                                      </p:cBhvr>
                                      <p:to>
                                        <p:strVal val="visible"/>
                                      </p:to>
                                    </p:set>
                                    <p:animEffect transition="in" filter="dissolve">
                                      <p:cBhvr>
                                        <p:cTn id="191" dur="500"/>
                                        <p:tgtEl>
                                          <p:spTgt spid="32"/>
                                        </p:tgtEl>
                                      </p:cBhvr>
                                    </p:animEffect>
                                  </p:childTnLst>
                                </p:cTn>
                              </p:par>
                            </p:childTnLst>
                          </p:cTn>
                        </p:par>
                        <p:par>
                          <p:cTn id="192" fill="hold">
                            <p:stCondLst>
                              <p:cond delay="36500"/>
                            </p:stCondLst>
                            <p:childTnLst>
                              <p:par>
                                <p:cTn id="193" presetID="9" presetClass="entr" presetSubtype="0" fill="hold" nodeType="afterEffect">
                                  <p:stCondLst>
                                    <p:cond delay="0"/>
                                  </p:stCondLst>
                                  <p:childTnLst>
                                    <p:set>
                                      <p:cBhvr>
                                        <p:cTn id="194" dur="1" fill="hold">
                                          <p:stCondLst>
                                            <p:cond delay="0"/>
                                          </p:stCondLst>
                                        </p:cTn>
                                        <p:tgtEl>
                                          <p:spTgt spid="33"/>
                                        </p:tgtEl>
                                        <p:attrNameLst>
                                          <p:attrName>style.visibility</p:attrName>
                                        </p:attrNameLst>
                                      </p:cBhvr>
                                      <p:to>
                                        <p:strVal val="visible"/>
                                      </p:to>
                                    </p:set>
                                    <p:animEffect transition="in" filter="dissolve">
                                      <p:cBhvr>
                                        <p:cTn id="195" dur="500"/>
                                        <p:tgtEl>
                                          <p:spTgt spid="33"/>
                                        </p:tgtEl>
                                      </p:cBhvr>
                                    </p:animEffect>
                                  </p:childTnLst>
                                </p:cTn>
                              </p:par>
                            </p:childTnLst>
                          </p:cTn>
                        </p:par>
                        <p:par>
                          <p:cTn id="196" fill="hold">
                            <p:stCondLst>
                              <p:cond delay="37000"/>
                            </p:stCondLst>
                            <p:childTnLst>
                              <p:par>
                                <p:cTn id="197" presetID="9" presetClass="entr" presetSubtype="0" fill="hold" nodeType="afterEffect">
                                  <p:stCondLst>
                                    <p:cond delay="0"/>
                                  </p:stCondLst>
                                  <p:childTnLst>
                                    <p:set>
                                      <p:cBhvr>
                                        <p:cTn id="198" dur="1" fill="hold">
                                          <p:stCondLst>
                                            <p:cond delay="0"/>
                                          </p:stCondLst>
                                        </p:cTn>
                                        <p:tgtEl>
                                          <p:spTgt spid="34"/>
                                        </p:tgtEl>
                                        <p:attrNameLst>
                                          <p:attrName>style.visibility</p:attrName>
                                        </p:attrNameLst>
                                      </p:cBhvr>
                                      <p:to>
                                        <p:strVal val="visible"/>
                                      </p:to>
                                    </p:set>
                                    <p:animEffect transition="in" filter="dissolve">
                                      <p:cBhvr>
                                        <p:cTn id="199" dur="500"/>
                                        <p:tgtEl>
                                          <p:spTgt spid="34"/>
                                        </p:tgtEl>
                                      </p:cBhvr>
                                    </p:animEffect>
                                  </p:childTnLst>
                                </p:cTn>
                              </p:par>
                            </p:childTnLst>
                          </p:cTn>
                        </p:par>
                        <p:par>
                          <p:cTn id="200" fill="hold">
                            <p:stCondLst>
                              <p:cond delay="37500"/>
                            </p:stCondLst>
                            <p:childTnLst>
                              <p:par>
                                <p:cTn id="201" presetID="9" presetClass="entr" presetSubtype="0" fill="hold" nodeType="afterEffect">
                                  <p:stCondLst>
                                    <p:cond delay="0"/>
                                  </p:stCondLst>
                                  <p:childTnLst>
                                    <p:set>
                                      <p:cBhvr>
                                        <p:cTn id="202" dur="1" fill="hold">
                                          <p:stCondLst>
                                            <p:cond delay="0"/>
                                          </p:stCondLst>
                                        </p:cTn>
                                        <p:tgtEl>
                                          <p:spTgt spid="35"/>
                                        </p:tgtEl>
                                        <p:attrNameLst>
                                          <p:attrName>style.visibility</p:attrName>
                                        </p:attrNameLst>
                                      </p:cBhvr>
                                      <p:to>
                                        <p:strVal val="visible"/>
                                      </p:to>
                                    </p:set>
                                    <p:animEffect transition="in" filter="dissolve">
                                      <p:cBhvr>
                                        <p:cTn id="203" dur="500"/>
                                        <p:tgtEl>
                                          <p:spTgt spid="35"/>
                                        </p:tgtEl>
                                      </p:cBhvr>
                                    </p:animEffect>
                                  </p:childTnLst>
                                </p:cTn>
                              </p:par>
                            </p:childTnLst>
                          </p:cTn>
                        </p:par>
                        <p:par>
                          <p:cTn id="204" fill="hold">
                            <p:stCondLst>
                              <p:cond delay="38000"/>
                            </p:stCondLst>
                            <p:childTnLst>
                              <p:par>
                                <p:cTn id="205" presetID="9" presetClass="entr" presetSubtype="0" fill="hold" nodeType="afterEffect">
                                  <p:stCondLst>
                                    <p:cond delay="0"/>
                                  </p:stCondLst>
                                  <p:childTnLst>
                                    <p:set>
                                      <p:cBhvr>
                                        <p:cTn id="206" dur="1" fill="hold">
                                          <p:stCondLst>
                                            <p:cond delay="0"/>
                                          </p:stCondLst>
                                        </p:cTn>
                                        <p:tgtEl>
                                          <p:spTgt spid="36"/>
                                        </p:tgtEl>
                                        <p:attrNameLst>
                                          <p:attrName>style.visibility</p:attrName>
                                        </p:attrNameLst>
                                      </p:cBhvr>
                                      <p:to>
                                        <p:strVal val="visible"/>
                                      </p:to>
                                    </p:set>
                                    <p:animEffect transition="in" filter="dissolve">
                                      <p:cBhvr>
                                        <p:cTn id="207" dur="500"/>
                                        <p:tgtEl>
                                          <p:spTgt spid="36"/>
                                        </p:tgtEl>
                                      </p:cBhvr>
                                    </p:animEffect>
                                  </p:childTnLst>
                                </p:cTn>
                              </p:par>
                            </p:childTnLst>
                          </p:cTn>
                        </p:par>
                        <p:par>
                          <p:cTn id="208" fill="hold">
                            <p:stCondLst>
                              <p:cond delay="38500"/>
                            </p:stCondLst>
                            <p:childTnLst>
                              <p:par>
                                <p:cTn id="209" presetID="9" presetClass="entr" presetSubtype="0" fill="hold" nodeType="afterEffect">
                                  <p:stCondLst>
                                    <p:cond delay="0"/>
                                  </p:stCondLst>
                                  <p:childTnLst>
                                    <p:set>
                                      <p:cBhvr>
                                        <p:cTn id="210" dur="1" fill="hold">
                                          <p:stCondLst>
                                            <p:cond delay="0"/>
                                          </p:stCondLst>
                                        </p:cTn>
                                        <p:tgtEl>
                                          <p:spTgt spid="37"/>
                                        </p:tgtEl>
                                        <p:attrNameLst>
                                          <p:attrName>style.visibility</p:attrName>
                                        </p:attrNameLst>
                                      </p:cBhvr>
                                      <p:to>
                                        <p:strVal val="visible"/>
                                      </p:to>
                                    </p:set>
                                    <p:animEffect transition="in" filter="dissolve">
                                      <p:cBhvr>
                                        <p:cTn id="211" dur="500"/>
                                        <p:tgtEl>
                                          <p:spTgt spid="37"/>
                                        </p:tgtEl>
                                      </p:cBhvr>
                                    </p:animEffect>
                                  </p:childTnLst>
                                </p:cTn>
                              </p:par>
                            </p:childTnLst>
                          </p:cTn>
                        </p:par>
                        <p:par>
                          <p:cTn id="212" fill="hold">
                            <p:stCondLst>
                              <p:cond delay="39000"/>
                            </p:stCondLst>
                            <p:childTnLst>
                              <p:par>
                                <p:cTn id="213" presetID="9" presetClass="entr" presetSubtype="0" fill="hold" nodeType="afterEffect">
                                  <p:stCondLst>
                                    <p:cond delay="0"/>
                                  </p:stCondLst>
                                  <p:childTnLst>
                                    <p:set>
                                      <p:cBhvr>
                                        <p:cTn id="214" dur="1" fill="hold">
                                          <p:stCondLst>
                                            <p:cond delay="0"/>
                                          </p:stCondLst>
                                        </p:cTn>
                                        <p:tgtEl>
                                          <p:spTgt spid="38"/>
                                        </p:tgtEl>
                                        <p:attrNameLst>
                                          <p:attrName>style.visibility</p:attrName>
                                        </p:attrNameLst>
                                      </p:cBhvr>
                                      <p:to>
                                        <p:strVal val="visible"/>
                                      </p:to>
                                    </p:set>
                                    <p:animEffect transition="in" filter="dissolve">
                                      <p:cBhvr>
                                        <p:cTn id="215" dur="500"/>
                                        <p:tgtEl>
                                          <p:spTgt spid="38"/>
                                        </p:tgtEl>
                                      </p:cBhvr>
                                    </p:animEffect>
                                  </p:childTnLst>
                                </p:cTn>
                              </p:par>
                            </p:childTnLst>
                          </p:cTn>
                        </p:par>
                        <p:par>
                          <p:cTn id="216" fill="hold">
                            <p:stCondLst>
                              <p:cond delay="39500"/>
                            </p:stCondLst>
                            <p:childTnLst>
                              <p:par>
                                <p:cTn id="217" presetID="9" presetClass="entr" presetSubtype="0" fill="hold" nodeType="afterEffect">
                                  <p:stCondLst>
                                    <p:cond delay="0"/>
                                  </p:stCondLst>
                                  <p:childTnLst>
                                    <p:set>
                                      <p:cBhvr>
                                        <p:cTn id="218" dur="1" fill="hold">
                                          <p:stCondLst>
                                            <p:cond delay="0"/>
                                          </p:stCondLst>
                                        </p:cTn>
                                        <p:tgtEl>
                                          <p:spTgt spid="39"/>
                                        </p:tgtEl>
                                        <p:attrNameLst>
                                          <p:attrName>style.visibility</p:attrName>
                                        </p:attrNameLst>
                                      </p:cBhvr>
                                      <p:to>
                                        <p:strVal val="visible"/>
                                      </p:to>
                                    </p:set>
                                    <p:animEffect transition="in" filter="dissolve">
                                      <p:cBhvr>
                                        <p:cTn id="219" dur="500"/>
                                        <p:tgtEl>
                                          <p:spTgt spid="39"/>
                                        </p:tgtEl>
                                      </p:cBhvr>
                                    </p:animEffect>
                                  </p:childTnLst>
                                </p:cTn>
                              </p:par>
                            </p:childTnLst>
                          </p:cTn>
                        </p:par>
                        <p:par>
                          <p:cTn id="220" fill="hold">
                            <p:stCondLst>
                              <p:cond delay="40000"/>
                            </p:stCondLst>
                            <p:childTnLst>
                              <p:par>
                                <p:cTn id="221" presetID="9" presetClass="entr" presetSubtype="0" fill="hold" nodeType="afterEffect">
                                  <p:stCondLst>
                                    <p:cond delay="0"/>
                                  </p:stCondLst>
                                  <p:childTnLst>
                                    <p:set>
                                      <p:cBhvr>
                                        <p:cTn id="222" dur="1" fill="hold">
                                          <p:stCondLst>
                                            <p:cond delay="0"/>
                                          </p:stCondLst>
                                        </p:cTn>
                                        <p:tgtEl>
                                          <p:spTgt spid="40"/>
                                        </p:tgtEl>
                                        <p:attrNameLst>
                                          <p:attrName>style.visibility</p:attrName>
                                        </p:attrNameLst>
                                      </p:cBhvr>
                                      <p:to>
                                        <p:strVal val="visible"/>
                                      </p:to>
                                    </p:set>
                                    <p:animEffect transition="in" filter="dissolve">
                                      <p:cBhvr>
                                        <p:cTn id="223" dur="500"/>
                                        <p:tgtEl>
                                          <p:spTgt spid="40"/>
                                        </p:tgtEl>
                                      </p:cBhvr>
                                    </p:animEffect>
                                  </p:childTnLst>
                                </p:cTn>
                              </p:par>
                            </p:childTnLst>
                          </p:cTn>
                        </p:par>
                        <p:par>
                          <p:cTn id="224" fill="hold">
                            <p:stCondLst>
                              <p:cond delay="40500"/>
                            </p:stCondLst>
                            <p:childTnLst>
                              <p:par>
                                <p:cTn id="225" presetID="9" presetClass="entr" presetSubtype="0" fill="hold" nodeType="afterEffect">
                                  <p:stCondLst>
                                    <p:cond delay="0"/>
                                  </p:stCondLst>
                                  <p:childTnLst>
                                    <p:set>
                                      <p:cBhvr>
                                        <p:cTn id="226" dur="1" fill="hold">
                                          <p:stCondLst>
                                            <p:cond delay="0"/>
                                          </p:stCondLst>
                                        </p:cTn>
                                        <p:tgtEl>
                                          <p:spTgt spid="41"/>
                                        </p:tgtEl>
                                        <p:attrNameLst>
                                          <p:attrName>style.visibility</p:attrName>
                                        </p:attrNameLst>
                                      </p:cBhvr>
                                      <p:to>
                                        <p:strVal val="visible"/>
                                      </p:to>
                                    </p:set>
                                    <p:animEffect transition="in" filter="dissolve">
                                      <p:cBhvr>
                                        <p:cTn id="227" dur="500"/>
                                        <p:tgtEl>
                                          <p:spTgt spid="41"/>
                                        </p:tgtEl>
                                      </p:cBhvr>
                                    </p:animEffect>
                                  </p:childTnLst>
                                </p:cTn>
                              </p:par>
                            </p:childTnLst>
                          </p:cTn>
                        </p:par>
                        <p:par>
                          <p:cTn id="228" fill="hold">
                            <p:stCondLst>
                              <p:cond delay="41000"/>
                            </p:stCondLst>
                            <p:childTnLst>
                              <p:par>
                                <p:cTn id="229" presetID="9" presetClass="entr" presetSubtype="0" fill="hold" nodeType="afterEffect">
                                  <p:stCondLst>
                                    <p:cond delay="0"/>
                                  </p:stCondLst>
                                  <p:childTnLst>
                                    <p:set>
                                      <p:cBhvr>
                                        <p:cTn id="230" dur="1" fill="hold">
                                          <p:stCondLst>
                                            <p:cond delay="0"/>
                                          </p:stCondLst>
                                        </p:cTn>
                                        <p:tgtEl>
                                          <p:spTgt spid="43"/>
                                        </p:tgtEl>
                                        <p:attrNameLst>
                                          <p:attrName>style.visibility</p:attrName>
                                        </p:attrNameLst>
                                      </p:cBhvr>
                                      <p:to>
                                        <p:strVal val="visible"/>
                                      </p:to>
                                    </p:set>
                                    <p:animEffect transition="in" filter="dissolve">
                                      <p:cBhvr>
                                        <p:cTn id="231" dur="500"/>
                                        <p:tgtEl>
                                          <p:spTgt spid="43"/>
                                        </p:tgtEl>
                                      </p:cBhvr>
                                    </p:animEffect>
                                  </p:childTnLst>
                                </p:cTn>
                              </p:par>
                            </p:childTnLst>
                          </p:cTn>
                        </p:par>
                        <p:par>
                          <p:cTn id="232" fill="hold">
                            <p:stCondLst>
                              <p:cond delay="41500"/>
                            </p:stCondLst>
                            <p:childTnLst>
                              <p:par>
                                <p:cTn id="233" presetID="9" presetClass="entr" presetSubtype="0" fill="hold" nodeType="afterEffect">
                                  <p:stCondLst>
                                    <p:cond delay="0"/>
                                  </p:stCondLst>
                                  <p:childTnLst>
                                    <p:set>
                                      <p:cBhvr>
                                        <p:cTn id="234" dur="1" fill="hold">
                                          <p:stCondLst>
                                            <p:cond delay="0"/>
                                          </p:stCondLst>
                                        </p:cTn>
                                        <p:tgtEl>
                                          <p:spTgt spid="44"/>
                                        </p:tgtEl>
                                        <p:attrNameLst>
                                          <p:attrName>style.visibility</p:attrName>
                                        </p:attrNameLst>
                                      </p:cBhvr>
                                      <p:to>
                                        <p:strVal val="visible"/>
                                      </p:to>
                                    </p:set>
                                    <p:animEffect transition="in" filter="dissolve">
                                      <p:cBhvr>
                                        <p:cTn id="235" dur="500"/>
                                        <p:tgtEl>
                                          <p:spTgt spid="44"/>
                                        </p:tgtEl>
                                      </p:cBhvr>
                                    </p:animEffect>
                                  </p:childTnLst>
                                </p:cTn>
                              </p:par>
                            </p:childTnLst>
                          </p:cTn>
                        </p:par>
                        <p:par>
                          <p:cTn id="236" fill="hold">
                            <p:stCondLst>
                              <p:cond delay="42000"/>
                            </p:stCondLst>
                            <p:childTnLst>
                              <p:par>
                                <p:cTn id="237" presetID="9" presetClass="entr" presetSubtype="0" fill="hold" nodeType="afterEffect">
                                  <p:stCondLst>
                                    <p:cond delay="0"/>
                                  </p:stCondLst>
                                  <p:childTnLst>
                                    <p:set>
                                      <p:cBhvr>
                                        <p:cTn id="238" dur="1" fill="hold">
                                          <p:stCondLst>
                                            <p:cond delay="0"/>
                                          </p:stCondLst>
                                        </p:cTn>
                                        <p:tgtEl>
                                          <p:spTgt spid="45"/>
                                        </p:tgtEl>
                                        <p:attrNameLst>
                                          <p:attrName>style.visibility</p:attrName>
                                        </p:attrNameLst>
                                      </p:cBhvr>
                                      <p:to>
                                        <p:strVal val="visible"/>
                                      </p:to>
                                    </p:set>
                                    <p:animEffect transition="in" filter="dissolve">
                                      <p:cBhvr>
                                        <p:cTn id="239" dur="500"/>
                                        <p:tgtEl>
                                          <p:spTgt spid="45"/>
                                        </p:tgtEl>
                                      </p:cBhvr>
                                    </p:animEffect>
                                  </p:childTnLst>
                                </p:cTn>
                              </p:par>
                            </p:childTnLst>
                          </p:cTn>
                        </p:par>
                        <p:par>
                          <p:cTn id="240" fill="hold">
                            <p:stCondLst>
                              <p:cond delay="42500"/>
                            </p:stCondLst>
                            <p:childTnLst>
                              <p:par>
                                <p:cTn id="241" presetID="9" presetClass="entr" presetSubtype="0" fill="hold" nodeType="afterEffect">
                                  <p:stCondLst>
                                    <p:cond delay="0"/>
                                  </p:stCondLst>
                                  <p:childTnLst>
                                    <p:set>
                                      <p:cBhvr>
                                        <p:cTn id="242" dur="1" fill="hold">
                                          <p:stCondLst>
                                            <p:cond delay="0"/>
                                          </p:stCondLst>
                                        </p:cTn>
                                        <p:tgtEl>
                                          <p:spTgt spid="46"/>
                                        </p:tgtEl>
                                        <p:attrNameLst>
                                          <p:attrName>style.visibility</p:attrName>
                                        </p:attrNameLst>
                                      </p:cBhvr>
                                      <p:to>
                                        <p:strVal val="visible"/>
                                      </p:to>
                                    </p:set>
                                    <p:animEffect transition="in" filter="dissolve">
                                      <p:cBhvr>
                                        <p:cTn id="243" dur="500"/>
                                        <p:tgtEl>
                                          <p:spTgt spid="46"/>
                                        </p:tgtEl>
                                      </p:cBhvr>
                                    </p:animEffect>
                                  </p:childTnLst>
                                </p:cTn>
                              </p:par>
                            </p:childTnLst>
                          </p:cTn>
                        </p:par>
                        <p:par>
                          <p:cTn id="244" fill="hold">
                            <p:stCondLst>
                              <p:cond delay="43000"/>
                            </p:stCondLst>
                            <p:childTnLst>
                              <p:par>
                                <p:cTn id="245" presetID="9" presetClass="entr" presetSubtype="0" fill="hold" nodeType="afterEffect">
                                  <p:stCondLst>
                                    <p:cond delay="0"/>
                                  </p:stCondLst>
                                  <p:childTnLst>
                                    <p:set>
                                      <p:cBhvr>
                                        <p:cTn id="246" dur="1" fill="hold">
                                          <p:stCondLst>
                                            <p:cond delay="0"/>
                                          </p:stCondLst>
                                        </p:cTn>
                                        <p:tgtEl>
                                          <p:spTgt spid="47"/>
                                        </p:tgtEl>
                                        <p:attrNameLst>
                                          <p:attrName>style.visibility</p:attrName>
                                        </p:attrNameLst>
                                      </p:cBhvr>
                                      <p:to>
                                        <p:strVal val="visible"/>
                                      </p:to>
                                    </p:set>
                                    <p:animEffect transition="in" filter="dissolve">
                                      <p:cBhvr>
                                        <p:cTn id="247" dur="500"/>
                                        <p:tgtEl>
                                          <p:spTgt spid="47"/>
                                        </p:tgtEl>
                                      </p:cBhvr>
                                    </p:animEffect>
                                  </p:childTnLst>
                                </p:cTn>
                              </p:par>
                            </p:childTnLst>
                          </p:cTn>
                        </p:par>
                        <p:par>
                          <p:cTn id="248" fill="hold">
                            <p:stCondLst>
                              <p:cond delay="43500"/>
                            </p:stCondLst>
                            <p:childTnLst>
                              <p:par>
                                <p:cTn id="249" presetID="9" presetClass="entr" presetSubtype="0" fill="hold" nodeType="afterEffect">
                                  <p:stCondLst>
                                    <p:cond delay="0"/>
                                  </p:stCondLst>
                                  <p:childTnLst>
                                    <p:set>
                                      <p:cBhvr>
                                        <p:cTn id="250" dur="1" fill="hold">
                                          <p:stCondLst>
                                            <p:cond delay="0"/>
                                          </p:stCondLst>
                                        </p:cTn>
                                        <p:tgtEl>
                                          <p:spTgt spid="48"/>
                                        </p:tgtEl>
                                        <p:attrNameLst>
                                          <p:attrName>style.visibility</p:attrName>
                                        </p:attrNameLst>
                                      </p:cBhvr>
                                      <p:to>
                                        <p:strVal val="visible"/>
                                      </p:to>
                                    </p:set>
                                    <p:animEffect transition="in" filter="dissolve">
                                      <p:cBhvr>
                                        <p:cTn id="251" dur="500"/>
                                        <p:tgtEl>
                                          <p:spTgt spid="48"/>
                                        </p:tgtEl>
                                      </p:cBhvr>
                                    </p:animEffect>
                                  </p:childTnLst>
                                </p:cTn>
                              </p:par>
                            </p:childTnLst>
                          </p:cTn>
                        </p:par>
                        <p:par>
                          <p:cTn id="252" fill="hold">
                            <p:stCondLst>
                              <p:cond delay="44000"/>
                            </p:stCondLst>
                            <p:childTnLst>
                              <p:par>
                                <p:cTn id="253" presetID="9" presetClass="entr" presetSubtype="0" fill="hold" nodeType="afterEffect">
                                  <p:stCondLst>
                                    <p:cond delay="0"/>
                                  </p:stCondLst>
                                  <p:childTnLst>
                                    <p:set>
                                      <p:cBhvr>
                                        <p:cTn id="254" dur="1" fill="hold">
                                          <p:stCondLst>
                                            <p:cond delay="0"/>
                                          </p:stCondLst>
                                        </p:cTn>
                                        <p:tgtEl>
                                          <p:spTgt spid="49"/>
                                        </p:tgtEl>
                                        <p:attrNameLst>
                                          <p:attrName>style.visibility</p:attrName>
                                        </p:attrNameLst>
                                      </p:cBhvr>
                                      <p:to>
                                        <p:strVal val="visible"/>
                                      </p:to>
                                    </p:set>
                                    <p:animEffect transition="in" filter="dissolve">
                                      <p:cBhvr>
                                        <p:cTn id="255" dur="500"/>
                                        <p:tgtEl>
                                          <p:spTgt spid="49"/>
                                        </p:tgtEl>
                                      </p:cBhvr>
                                    </p:animEffect>
                                  </p:childTnLst>
                                </p:cTn>
                              </p:par>
                            </p:childTnLst>
                          </p:cTn>
                        </p:par>
                        <p:par>
                          <p:cTn id="256" fill="hold">
                            <p:stCondLst>
                              <p:cond delay="44500"/>
                            </p:stCondLst>
                            <p:childTnLst>
                              <p:par>
                                <p:cTn id="257" presetID="9" presetClass="entr" presetSubtype="0" fill="hold" nodeType="afterEffect">
                                  <p:stCondLst>
                                    <p:cond delay="0"/>
                                  </p:stCondLst>
                                  <p:childTnLst>
                                    <p:set>
                                      <p:cBhvr>
                                        <p:cTn id="258" dur="1" fill="hold">
                                          <p:stCondLst>
                                            <p:cond delay="0"/>
                                          </p:stCondLst>
                                        </p:cTn>
                                        <p:tgtEl>
                                          <p:spTgt spid="50"/>
                                        </p:tgtEl>
                                        <p:attrNameLst>
                                          <p:attrName>style.visibility</p:attrName>
                                        </p:attrNameLst>
                                      </p:cBhvr>
                                      <p:to>
                                        <p:strVal val="visible"/>
                                      </p:to>
                                    </p:set>
                                    <p:animEffect transition="in" filter="dissolve">
                                      <p:cBhvr>
                                        <p:cTn id="259" dur="500"/>
                                        <p:tgtEl>
                                          <p:spTgt spid="50"/>
                                        </p:tgtEl>
                                      </p:cBhvr>
                                    </p:animEffect>
                                  </p:childTnLst>
                                </p:cTn>
                              </p:par>
                            </p:childTnLst>
                          </p:cTn>
                        </p:par>
                        <p:par>
                          <p:cTn id="260" fill="hold">
                            <p:stCondLst>
                              <p:cond delay="45000"/>
                            </p:stCondLst>
                            <p:childTnLst>
                              <p:par>
                                <p:cTn id="261" presetID="9" presetClass="entr" presetSubtype="0" fill="hold" nodeType="afterEffect">
                                  <p:stCondLst>
                                    <p:cond delay="0"/>
                                  </p:stCondLst>
                                  <p:childTnLst>
                                    <p:set>
                                      <p:cBhvr>
                                        <p:cTn id="262" dur="1" fill="hold">
                                          <p:stCondLst>
                                            <p:cond delay="0"/>
                                          </p:stCondLst>
                                        </p:cTn>
                                        <p:tgtEl>
                                          <p:spTgt spid="51"/>
                                        </p:tgtEl>
                                        <p:attrNameLst>
                                          <p:attrName>style.visibility</p:attrName>
                                        </p:attrNameLst>
                                      </p:cBhvr>
                                      <p:to>
                                        <p:strVal val="visible"/>
                                      </p:to>
                                    </p:set>
                                    <p:animEffect transition="in" filter="dissolve">
                                      <p:cBhvr>
                                        <p:cTn id="263" dur="500"/>
                                        <p:tgtEl>
                                          <p:spTgt spid="51"/>
                                        </p:tgtEl>
                                      </p:cBhvr>
                                    </p:animEffect>
                                  </p:childTnLst>
                                </p:cTn>
                              </p:par>
                            </p:childTnLst>
                          </p:cTn>
                        </p:par>
                        <p:par>
                          <p:cTn id="264" fill="hold">
                            <p:stCondLst>
                              <p:cond delay="45500"/>
                            </p:stCondLst>
                            <p:childTnLst>
                              <p:par>
                                <p:cTn id="265" presetID="9" presetClass="entr" presetSubtype="0" fill="hold" nodeType="afterEffect">
                                  <p:stCondLst>
                                    <p:cond delay="0"/>
                                  </p:stCondLst>
                                  <p:childTnLst>
                                    <p:set>
                                      <p:cBhvr>
                                        <p:cTn id="266" dur="1" fill="hold">
                                          <p:stCondLst>
                                            <p:cond delay="0"/>
                                          </p:stCondLst>
                                        </p:cTn>
                                        <p:tgtEl>
                                          <p:spTgt spid="52"/>
                                        </p:tgtEl>
                                        <p:attrNameLst>
                                          <p:attrName>style.visibility</p:attrName>
                                        </p:attrNameLst>
                                      </p:cBhvr>
                                      <p:to>
                                        <p:strVal val="visible"/>
                                      </p:to>
                                    </p:set>
                                    <p:animEffect transition="in" filter="dissolve">
                                      <p:cBhvr>
                                        <p:cTn id="267" dur="500"/>
                                        <p:tgtEl>
                                          <p:spTgt spid="52"/>
                                        </p:tgtEl>
                                      </p:cBhvr>
                                    </p:animEffect>
                                  </p:childTnLst>
                                </p:cTn>
                              </p:par>
                            </p:childTnLst>
                          </p:cTn>
                        </p:par>
                        <p:par>
                          <p:cTn id="268" fill="hold">
                            <p:stCondLst>
                              <p:cond delay="46000"/>
                            </p:stCondLst>
                            <p:childTnLst>
                              <p:par>
                                <p:cTn id="269" presetID="9" presetClass="entr" presetSubtype="0" fill="hold" nodeType="afterEffect">
                                  <p:stCondLst>
                                    <p:cond delay="0"/>
                                  </p:stCondLst>
                                  <p:childTnLst>
                                    <p:set>
                                      <p:cBhvr>
                                        <p:cTn id="270" dur="1" fill="hold">
                                          <p:stCondLst>
                                            <p:cond delay="0"/>
                                          </p:stCondLst>
                                        </p:cTn>
                                        <p:tgtEl>
                                          <p:spTgt spid="53"/>
                                        </p:tgtEl>
                                        <p:attrNameLst>
                                          <p:attrName>style.visibility</p:attrName>
                                        </p:attrNameLst>
                                      </p:cBhvr>
                                      <p:to>
                                        <p:strVal val="visible"/>
                                      </p:to>
                                    </p:set>
                                    <p:animEffect transition="in" filter="dissolve">
                                      <p:cBhvr>
                                        <p:cTn id="271" dur="500"/>
                                        <p:tgtEl>
                                          <p:spTgt spid="53"/>
                                        </p:tgtEl>
                                      </p:cBhvr>
                                    </p:animEffect>
                                  </p:childTnLst>
                                </p:cTn>
                              </p:par>
                            </p:childTnLst>
                          </p:cTn>
                        </p:par>
                        <p:par>
                          <p:cTn id="272" fill="hold">
                            <p:stCondLst>
                              <p:cond delay="46500"/>
                            </p:stCondLst>
                            <p:childTnLst>
                              <p:par>
                                <p:cTn id="273" presetID="9" presetClass="entr" presetSubtype="0" fill="hold" nodeType="afterEffect">
                                  <p:stCondLst>
                                    <p:cond delay="0"/>
                                  </p:stCondLst>
                                  <p:childTnLst>
                                    <p:set>
                                      <p:cBhvr>
                                        <p:cTn id="274" dur="1" fill="hold">
                                          <p:stCondLst>
                                            <p:cond delay="0"/>
                                          </p:stCondLst>
                                        </p:cTn>
                                        <p:tgtEl>
                                          <p:spTgt spid="54"/>
                                        </p:tgtEl>
                                        <p:attrNameLst>
                                          <p:attrName>style.visibility</p:attrName>
                                        </p:attrNameLst>
                                      </p:cBhvr>
                                      <p:to>
                                        <p:strVal val="visible"/>
                                      </p:to>
                                    </p:set>
                                    <p:animEffect transition="in" filter="dissolve">
                                      <p:cBhvr>
                                        <p:cTn id="275" dur="500"/>
                                        <p:tgtEl>
                                          <p:spTgt spid="54"/>
                                        </p:tgtEl>
                                      </p:cBhvr>
                                    </p:animEffect>
                                  </p:childTnLst>
                                </p:cTn>
                              </p:par>
                            </p:childTnLst>
                          </p:cTn>
                        </p:par>
                        <p:par>
                          <p:cTn id="276" fill="hold">
                            <p:stCondLst>
                              <p:cond delay="47000"/>
                            </p:stCondLst>
                            <p:childTnLst>
                              <p:par>
                                <p:cTn id="277" presetID="9" presetClass="entr" presetSubtype="0" fill="hold" nodeType="afterEffect">
                                  <p:stCondLst>
                                    <p:cond delay="0"/>
                                  </p:stCondLst>
                                  <p:childTnLst>
                                    <p:set>
                                      <p:cBhvr>
                                        <p:cTn id="278" dur="1" fill="hold">
                                          <p:stCondLst>
                                            <p:cond delay="0"/>
                                          </p:stCondLst>
                                        </p:cTn>
                                        <p:tgtEl>
                                          <p:spTgt spid="55"/>
                                        </p:tgtEl>
                                        <p:attrNameLst>
                                          <p:attrName>style.visibility</p:attrName>
                                        </p:attrNameLst>
                                      </p:cBhvr>
                                      <p:to>
                                        <p:strVal val="visible"/>
                                      </p:to>
                                    </p:set>
                                    <p:animEffect transition="in" filter="dissolve">
                                      <p:cBhvr>
                                        <p:cTn id="279" dur="500"/>
                                        <p:tgtEl>
                                          <p:spTgt spid="55"/>
                                        </p:tgtEl>
                                      </p:cBhvr>
                                    </p:animEffect>
                                  </p:childTnLst>
                                </p:cTn>
                              </p:par>
                            </p:childTnLst>
                          </p:cTn>
                        </p:par>
                        <p:par>
                          <p:cTn id="280" fill="hold">
                            <p:stCondLst>
                              <p:cond delay="47500"/>
                            </p:stCondLst>
                            <p:childTnLst>
                              <p:par>
                                <p:cTn id="281" presetID="9" presetClass="entr" presetSubtype="0" fill="hold" nodeType="afterEffect">
                                  <p:stCondLst>
                                    <p:cond delay="0"/>
                                  </p:stCondLst>
                                  <p:childTnLst>
                                    <p:set>
                                      <p:cBhvr>
                                        <p:cTn id="282" dur="1" fill="hold">
                                          <p:stCondLst>
                                            <p:cond delay="0"/>
                                          </p:stCondLst>
                                        </p:cTn>
                                        <p:tgtEl>
                                          <p:spTgt spid="56"/>
                                        </p:tgtEl>
                                        <p:attrNameLst>
                                          <p:attrName>style.visibility</p:attrName>
                                        </p:attrNameLst>
                                      </p:cBhvr>
                                      <p:to>
                                        <p:strVal val="visible"/>
                                      </p:to>
                                    </p:set>
                                    <p:animEffect transition="in" filter="dissolve">
                                      <p:cBhvr>
                                        <p:cTn id="283" dur="500"/>
                                        <p:tgtEl>
                                          <p:spTgt spid="56"/>
                                        </p:tgtEl>
                                      </p:cBhvr>
                                    </p:animEffect>
                                  </p:childTnLst>
                                </p:cTn>
                              </p:par>
                            </p:childTnLst>
                          </p:cTn>
                        </p:par>
                        <p:par>
                          <p:cTn id="284" fill="hold">
                            <p:stCondLst>
                              <p:cond delay="48000"/>
                            </p:stCondLst>
                            <p:childTnLst>
                              <p:par>
                                <p:cTn id="285" presetID="9" presetClass="entr" presetSubtype="0" fill="hold" nodeType="afterEffect">
                                  <p:stCondLst>
                                    <p:cond delay="0"/>
                                  </p:stCondLst>
                                  <p:childTnLst>
                                    <p:set>
                                      <p:cBhvr>
                                        <p:cTn id="286" dur="1" fill="hold">
                                          <p:stCondLst>
                                            <p:cond delay="0"/>
                                          </p:stCondLst>
                                        </p:cTn>
                                        <p:tgtEl>
                                          <p:spTgt spid="57"/>
                                        </p:tgtEl>
                                        <p:attrNameLst>
                                          <p:attrName>style.visibility</p:attrName>
                                        </p:attrNameLst>
                                      </p:cBhvr>
                                      <p:to>
                                        <p:strVal val="visible"/>
                                      </p:to>
                                    </p:set>
                                    <p:animEffect transition="in" filter="dissolve">
                                      <p:cBhvr>
                                        <p:cTn id="287" dur="500"/>
                                        <p:tgtEl>
                                          <p:spTgt spid="57"/>
                                        </p:tgtEl>
                                      </p:cBhvr>
                                    </p:animEffect>
                                  </p:childTnLst>
                                </p:cTn>
                              </p:par>
                            </p:childTnLst>
                          </p:cTn>
                        </p:par>
                        <p:par>
                          <p:cTn id="288" fill="hold">
                            <p:stCondLst>
                              <p:cond delay="48500"/>
                            </p:stCondLst>
                            <p:childTnLst>
                              <p:par>
                                <p:cTn id="289" presetID="9" presetClass="entr" presetSubtype="0" fill="hold" nodeType="afterEffect">
                                  <p:stCondLst>
                                    <p:cond delay="0"/>
                                  </p:stCondLst>
                                  <p:childTnLst>
                                    <p:set>
                                      <p:cBhvr>
                                        <p:cTn id="290" dur="1" fill="hold">
                                          <p:stCondLst>
                                            <p:cond delay="0"/>
                                          </p:stCondLst>
                                        </p:cTn>
                                        <p:tgtEl>
                                          <p:spTgt spid="58"/>
                                        </p:tgtEl>
                                        <p:attrNameLst>
                                          <p:attrName>style.visibility</p:attrName>
                                        </p:attrNameLst>
                                      </p:cBhvr>
                                      <p:to>
                                        <p:strVal val="visible"/>
                                      </p:to>
                                    </p:set>
                                    <p:animEffect transition="in" filter="dissolve">
                                      <p:cBhvr>
                                        <p:cTn id="291" dur="500"/>
                                        <p:tgtEl>
                                          <p:spTgt spid="58"/>
                                        </p:tgtEl>
                                      </p:cBhvr>
                                    </p:animEffect>
                                  </p:childTnLst>
                                </p:cTn>
                              </p:par>
                            </p:childTnLst>
                          </p:cTn>
                        </p:par>
                        <p:par>
                          <p:cTn id="292" fill="hold">
                            <p:stCondLst>
                              <p:cond delay="49000"/>
                            </p:stCondLst>
                            <p:childTnLst>
                              <p:par>
                                <p:cTn id="293" presetID="9" presetClass="entr" presetSubtype="0" fill="hold" nodeType="afterEffect">
                                  <p:stCondLst>
                                    <p:cond delay="0"/>
                                  </p:stCondLst>
                                  <p:childTnLst>
                                    <p:set>
                                      <p:cBhvr>
                                        <p:cTn id="294" dur="1" fill="hold">
                                          <p:stCondLst>
                                            <p:cond delay="0"/>
                                          </p:stCondLst>
                                        </p:cTn>
                                        <p:tgtEl>
                                          <p:spTgt spid="90"/>
                                        </p:tgtEl>
                                        <p:attrNameLst>
                                          <p:attrName>style.visibility</p:attrName>
                                        </p:attrNameLst>
                                      </p:cBhvr>
                                      <p:to>
                                        <p:strVal val="visible"/>
                                      </p:to>
                                    </p:set>
                                    <p:animEffect transition="in" filter="dissolve">
                                      <p:cBhvr>
                                        <p:cTn id="295" dur="500"/>
                                        <p:tgtEl>
                                          <p:spTgt spid="90"/>
                                        </p:tgtEl>
                                      </p:cBhvr>
                                    </p:animEffect>
                                  </p:childTnLst>
                                </p:cTn>
                              </p:par>
                            </p:childTnLst>
                          </p:cTn>
                        </p:par>
                        <p:par>
                          <p:cTn id="296" fill="hold">
                            <p:stCondLst>
                              <p:cond delay="49500"/>
                            </p:stCondLst>
                            <p:childTnLst>
                              <p:par>
                                <p:cTn id="297" presetID="9" presetClass="entr" presetSubtype="0" fill="hold" grpId="0" nodeType="afterEffect">
                                  <p:stCondLst>
                                    <p:cond delay="2000"/>
                                  </p:stCondLst>
                                  <p:childTnLst>
                                    <p:set>
                                      <p:cBhvr>
                                        <p:cTn id="298" dur="1" fill="hold">
                                          <p:stCondLst>
                                            <p:cond delay="0"/>
                                          </p:stCondLst>
                                        </p:cTn>
                                        <p:tgtEl>
                                          <p:spTgt spid="94"/>
                                        </p:tgtEl>
                                        <p:attrNameLst>
                                          <p:attrName>style.visibility</p:attrName>
                                        </p:attrNameLst>
                                      </p:cBhvr>
                                      <p:to>
                                        <p:strVal val="visible"/>
                                      </p:to>
                                    </p:set>
                                    <p:animEffect transition="in" filter="dissolve">
                                      <p:cBhvr>
                                        <p:cTn id="299"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12" grpId="0" animBg="1"/>
      <p:bldP spid="14" grpId="0" animBg="1"/>
      <p:bldP spid="9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6811</TotalTime>
  <Words>2412</Words>
  <Application>Microsoft Macintosh PowerPoint</Application>
  <PresentationFormat>On-screen Show (4:3)</PresentationFormat>
  <Paragraphs>317</Paragraphs>
  <Slides>21</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Calibri</vt:lpstr>
      <vt:lpstr>Cambria</vt:lpstr>
      <vt:lpstr>Century</vt:lpstr>
      <vt:lpstr>Constantia</vt:lpstr>
      <vt:lpstr>Garamond</vt:lpstr>
      <vt:lpstr>Mangal</vt:lpstr>
      <vt:lpstr>新細明體</vt:lpstr>
      <vt:lpstr>Arial</vt:lpstr>
      <vt:lpstr>Office Theme</vt:lpstr>
      <vt:lpstr>Lessons from  A Wind in the  House of Islam</vt:lpstr>
      <vt:lpstr>For Fourteen Centuries Islam Has Expanded</vt:lpstr>
      <vt:lpstr>But What About the Opposite?</vt:lpstr>
      <vt:lpstr>Muslim Movements to Christ through the Centuries</vt:lpstr>
      <vt:lpstr>We Know How Not to Win Muslims to Christ</vt:lpstr>
      <vt:lpstr>How is God at Work?</vt:lpstr>
      <vt:lpstr>The First Global Survey</vt:lpstr>
      <vt:lpstr> </vt:lpstr>
      <vt:lpstr>PowerPoint Presentation</vt:lpstr>
      <vt:lpstr> </vt:lpstr>
      <vt:lpstr>Nine Rooms in the House of Islam</vt:lpstr>
      <vt:lpstr> </vt:lpstr>
      <vt:lpstr> </vt:lpstr>
      <vt:lpstr> </vt:lpstr>
      <vt:lpstr> </vt:lpstr>
      <vt:lpstr> </vt:lpstr>
      <vt:lpstr> </vt:lpstr>
      <vt:lpstr> </vt:lpstr>
      <vt:lpstr>PowerPoint Presentation</vt:lpstr>
      <vt:lpstr> </vt:lpstr>
      <vt:lpstr>PowerPoint Presentation</vt:lpstr>
    </vt:vector>
  </TitlesOfParts>
  <Manager/>
  <Company>IMB Global Strategist for Evangelical Advance</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Muslim Movements  to Christ</dc:title>
  <dc:subject/>
  <dc:creator>David Garrison</dc:creator>
  <cp:keywords/>
  <dc:description/>
  <cp:lastModifiedBy>Microsoft Office User</cp:lastModifiedBy>
  <cp:revision>519</cp:revision>
  <cp:lastPrinted>2013-12-04T21:08:20Z</cp:lastPrinted>
  <dcterms:created xsi:type="dcterms:W3CDTF">2012-09-12T23:32:02Z</dcterms:created>
  <dcterms:modified xsi:type="dcterms:W3CDTF">2017-11-16T09:21:48Z</dcterms:modified>
  <cp:category/>
</cp:coreProperties>
</file>