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66" r:id="rId3"/>
    <p:sldId id="330" r:id="rId4"/>
    <p:sldId id="331" r:id="rId5"/>
    <p:sldId id="332" r:id="rId6"/>
    <p:sldId id="289" r:id="rId7"/>
    <p:sldId id="291" r:id="rId8"/>
    <p:sldId id="324" r:id="rId9"/>
    <p:sldId id="328" r:id="rId10"/>
    <p:sldId id="372" r:id="rId11"/>
    <p:sldId id="329" r:id="rId12"/>
    <p:sldId id="312" r:id="rId13"/>
    <p:sldId id="396" r:id="rId14"/>
    <p:sldId id="393" r:id="rId15"/>
    <p:sldId id="397" r:id="rId16"/>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202"/>
    <a:srgbClr val="4B0F0C"/>
    <a:srgbClr val="C40202"/>
    <a:srgbClr val="FFAE3F"/>
    <a:srgbClr val="7D6A55"/>
    <a:srgbClr val="340A14"/>
    <a:srgbClr val="450E0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7" autoAdjust="0"/>
    <p:restoredTop sz="99084" autoAdjust="0"/>
  </p:normalViewPr>
  <p:slideViewPr>
    <p:cSldViewPr snapToGrid="0" snapToObjects="1">
      <p:cViewPr varScale="1">
        <p:scale>
          <a:sx n="84" d="100"/>
          <a:sy n="84" d="100"/>
        </p:scale>
        <p:origin x="-210" y="-84"/>
      </p:cViewPr>
      <p:guideLst>
        <p:guide orient="horz"/>
        <p:guide pos="5715"/>
      </p:guideLst>
    </p:cSldViewPr>
  </p:slideViewPr>
  <p:outlineViewPr>
    <p:cViewPr>
      <p:scale>
        <a:sx n="33" d="100"/>
        <a:sy n="33" d="100"/>
      </p:scale>
      <p:origin x="0" y="3184"/>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p:scale>
          <a:sx n="90" d="100"/>
          <a:sy n="90" d="100"/>
        </p:scale>
        <p:origin x="-1912" y="296"/>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1.pn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Movements</c:v>
                </c:pt>
              </c:strCache>
            </c:strRef>
          </c:tx>
          <c:spPr>
            <a:blipFill rotWithShape="1">
              <a:blip xmlns:r="http://schemas.openxmlformats.org/officeDocument/2006/relationships" r:embed="rId2"/>
              <a:tile tx="0" ty="0" sx="100000" sy="100000" flip="none" algn="tl"/>
            </a:blipFill>
            <a:scene3d>
              <a:camera prst="orthographicFront"/>
              <a:lightRig rig="threePt" dir="t"/>
            </a:scene3d>
            <a:sp3d>
              <a:bevelT w="158750" prst="softRound"/>
            </a:sp3d>
          </c:spPr>
          <c:invertIfNegative val="0"/>
          <c:dLbls>
            <c:txPr>
              <a:bodyPr/>
              <a:lstStyle/>
              <a:p>
                <a:pPr>
                  <a:defRPr b="1" i="0"/>
                </a:pPr>
                <a:endParaRPr lang="zh-HK"/>
              </a:p>
            </c:txPr>
            <c:showLegendKey val="0"/>
            <c:showVal val="1"/>
            <c:showCatName val="0"/>
            <c:showSerName val="0"/>
            <c:showPercent val="0"/>
            <c:showBubbleSize val="0"/>
            <c:showLeaderLines val="0"/>
          </c:dLbls>
          <c:cat>
            <c:strRef>
              <c:f>Sheet1!$A$2:$A$17</c:f>
              <c:strCache>
                <c:ptCount val="15"/>
                <c:pt idx="0">
                  <c:v>7th c</c:v>
                </c:pt>
                <c:pt idx="1">
                  <c:v>8th c</c:v>
                </c:pt>
                <c:pt idx="2">
                  <c:v>9th c</c:v>
                </c:pt>
                <c:pt idx="3">
                  <c:v>10th c</c:v>
                </c:pt>
                <c:pt idx="4">
                  <c:v>11th c</c:v>
                </c:pt>
                <c:pt idx="5">
                  <c:v>12th c</c:v>
                </c:pt>
                <c:pt idx="6">
                  <c:v>13th c</c:v>
                </c:pt>
                <c:pt idx="7">
                  <c:v>14th c</c:v>
                </c:pt>
                <c:pt idx="8">
                  <c:v>15th c</c:v>
                </c:pt>
                <c:pt idx="9">
                  <c:v>16th c</c:v>
                </c:pt>
                <c:pt idx="10">
                  <c:v>17th c</c:v>
                </c:pt>
                <c:pt idx="11">
                  <c:v>18th c</c:v>
                </c:pt>
                <c:pt idx="12">
                  <c:v>19th c</c:v>
                </c:pt>
                <c:pt idx="13">
                  <c:v>20th c</c:v>
                </c:pt>
                <c:pt idx="14">
                  <c:v>21st c</c:v>
                </c:pt>
              </c:strCache>
            </c:strRef>
          </c:cat>
          <c:val>
            <c:numRef>
              <c:f>Sheet1!$B$2:$B$17</c:f>
              <c:numCache>
                <c:formatCode>General</c:formatCode>
                <c:ptCount val="16"/>
                <c:pt idx="0">
                  <c:v>0</c:v>
                </c:pt>
                <c:pt idx="1">
                  <c:v>0</c:v>
                </c:pt>
                <c:pt idx="2">
                  <c:v>0</c:v>
                </c:pt>
                <c:pt idx="3">
                  <c:v>1</c:v>
                </c:pt>
                <c:pt idx="4">
                  <c:v>0</c:v>
                </c:pt>
                <c:pt idx="5">
                  <c:v>0</c:v>
                </c:pt>
                <c:pt idx="6">
                  <c:v>2</c:v>
                </c:pt>
                <c:pt idx="7">
                  <c:v>0</c:v>
                </c:pt>
                <c:pt idx="8">
                  <c:v>0</c:v>
                </c:pt>
                <c:pt idx="9">
                  <c:v>0</c:v>
                </c:pt>
                <c:pt idx="10">
                  <c:v>0</c:v>
                </c:pt>
                <c:pt idx="11">
                  <c:v>0</c:v>
                </c:pt>
                <c:pt idx="12">
                  <c:v>2</c:v>
                </c:pt>
                <c:pt idx="13">
                  <c:v>11</c:v>
                </c:pt>
                <c:pt idx="14">
                  <c:v>69</c:v>
                </c:pt>
              </c:numCache>
            </c:numRef>
          </c:val>
        </c:ser>
        <c:dLbls>
          <c:showLegendKey val="0"/>
          <c:showVal val="0"/>
          <c:showCatName val="0"/>
          <c:showSerName val="0"/>
          <c:showPercent val="0"/>
          <c:showBubbleSize val="0"/>
        </c:dLbls>
        <c:gapWidth val="30"/>
        <c:gapDepth val="493"/>
        <c:shape val="box"/>
        <c:axId val="83484672"/>
        <c:axId val="83486208"/>
        <c:axId val="0"/>
      </c:bar3DChart>
      <c:catAx>
        <c:axId val="83484672"/>
        <c:scaling>
          <c:orientation val="minMax"/>
        </c:scaling>
        <c:delete val="0"/>
        <c:axPos val="b"/>
        <c:majorTickMark val="out"/>
        <c:minorTickMark val="none"/>
        <c:tickLblPos val="nextTo"/>
        <c:txPr>
          <a:bodyPr rot="5400000" vert="horz"/>
          <a:lstStyle/>
          <a:p>
            <a:pPr>
              <a:defRPr/>
            </a:pPr>
            <a:endParaRPr lang="zh-HK"/>
          </a:p>
        </c:txPr>
        <c:crossAx val="83486208"/>
        <c:crosses val="autoZero"/>
        <c:auto val="1"/>
        <c:lblAlgn val="ctr"/>
        <c:lblOffset val="100"/>
        <c:noMultiLvlLbl val="0"/>
      </c:catAx>
      <c:valAx>
        <c:axId val="83486208"/>
        <c:scaling>
          <c:orientation val="minMax"/>
        </c:scaling>
        <c:delete val="0"/>
        <c:axPos val="l"/>
        <c:majorGridlines/>
        <c:numFmt formatCode="General" sourceLinked="1"/>
        <c:majorTickMark val="out"/>
        <c:minorTickMark val="none"/>
        <c:tickLblPos val="nextTo"/>
        <c:crossAx val="83484672"/>
        <c:crosses val="autoZero"/>
        <c:crossBetween val="between"/>
      </c:valAx>
    </c:plotArea>
    <c:plotVisOnly val="1"/>
    <c:dispBlanksAs val="gap"/>
    <c:showDLblsOverMax val="0"/>
  </c:chart>
  <c:txPr>
    <a:bodyPr/>
    <a:lstStyle/>
    <a:p>
      <a:pPr>
        <a:defRPr sz="1800"/>
      </a:pPr>
      <a:endParaRPr lang="zh-HK"/>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E69388D2-02CB-8842-9D45-71DB11433DAE}" type="datetimeFigureOut">
              <a:rPr lang="en-US" smtClean="0"/>
              <a:t>10/10/2017</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58D486CF-A2E7-D641-8F9F-759A06F1A69B}" type="slidenum">
              <a:rPr lang="en-US" smtClean="0"/>
              <a:t>‹#›</a:t>
            </a:fld>
            <a:endParaRPr lang="en-US"/>
          </a:p>
        </p:txBody>
      </p:sp>
    </p:spTree>
    <p:extLst>
      <p:ext uri="{BB962C8B-B14F-4D97-AF65-F5344CB8AC3E}">
        <p14:creationId xmlns:p14="http://schemas.microsoft.com/office/powerpoint/2010/main" val="397956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1440" tIns="45720" rIns="91440" bIns="45720" rtlCol="0"/>
          <a:lstStyle>
            <a:lvl1pPr algn="r">
              <a:defRPr sz="1200"/>
            </a:lvl1pPr>
          </a:lstStyle>
          <a:p>
            <a:fld id="{8474D824-93CD-6947-AC57-A1892B8BBBE0}" type="datetimeFigureOut">
              <a:rPr lang="en-US" smtClean="0"/>
              <a:t>10/10/2017</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1440" tIns="45720" rIns="91440" bIns="45720" rtlCol="0" anchor="b"/>
          <a:lstStyle>
            <a:lvl1pPr algn="r">
              <a:defRPr sz="1200"/>
            </a:lvl1pPr>
          </a:lstStyle>
          <a:p>
            <a:fld id="{3904E7F9-D982-9544-BA54-69318524B342}" type="slidenum">
              <a:rPr lang="en-US" smtClean="0"/>
              <a:t>‹#›</a:t>
            </a:fld>
            <a:endParaRPr lang="en-US"/>
          </a:p>
        </p:txBody>
      </p:sp>
    </p:spTree>
    <p:extLst>
      <p:ext uri="{BB962C8B-B14F-4D97-AF65-F5344CB8AC3E}">
        <p14:creationId xmlns:p14="http://schemas.microsoft.com/office/powerpoint/2010/main" val="3274411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indintheHouse.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NoHutch@wigtake.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contents of this PowerPoint presentation are adapted from the book by Dr. David Garrison, </a:t>
            </a:r>
            <a:r>
              <a:rPr lang="en-US" i="1" dirty="0" smtClean="0"/>
              <a:t>A Wind in the House of Islam</a:t>
            </a:r>
            <a:r>
              <a:rPr lang="en-US" dirty="0" smtClean="0"/>
              <a:t> (Monument, CO: WIGTake Resources, 2014), 328 pp. ©WIGTake Resources. The book is available for purchase from the website: </a:t>
            </a:r>
            <a:r>
              <a:rPr lang="en-US" dirty="0" smtClean="0">
                <a:hlinkClick r:id="rId3"/>
              </a:rPr>
              <a:t>www.WindintheHouse.org</a:t>
            </a:r>
            <a:r>
              <a:rPr lang="en-US" dirty="0" smtClean="0"/>
              <a:t>.</a:t>
            </a:r>
          </a:p>
          <a:p>
            <a:endParaRPr lang="en-US" dirty="0"/>
          </a:p>
          <a:p>
            <a:r>
              <a:rPr lang="en-US" dirty="0" smtClean="0"/>
              <a:t>This PowerPoint is a gift to the community of Christ and may be used freely so long as attribution is given to the book </a:t>
            </a:r>
            <a:r>
              <a:rPr lang="en-US" i="1" dirty="0" smtClean="0"/>
              <a:t>A Wind in the House of Islam. </a:t>
            </a:r>
          </a:p>
          <a:p>
            <a:endParaRPr lang="en-US" i="1" dirty="0"/>
          </a:p>
          <a:p>
            <a:r>
              <a:rPr lang="en-US" dirty="0" smtClean="0"/>
              <a:t>Requests for modification of the PowerPoint should be directed to: Nora Hutchins of WIGTake Resources at </a:t>
            </a:r>
            <a:r>
              <a:rPr lang="en-US" dirty="0" smtClean="0">
                <a:hlinkClick r:id="rId4"/>
              </a:rPr>
              <a:t>NoHutch@wigtake.org</a:t>
            </a:r>
            <a:r>
              <a:rPr lang="en-US" dirty="0" smtClean="0"/>
              <a:t>. </a:t>
            </a:r>
          </a:p>
          <a:p>
            <a:endParaRPr lang="en-US" dirty="0"/>
          </a:p>
          <a:p>
            <a:r>
              <a:rPr lang="en-US" dirty="0" smtClean="0"/>
              <a:t>This PowerPoint along with the notes is produced by David Garrison. Maps are produced by Jim Courson of the Global Research Department of the International Mission Board, SBC.</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a:t>
            </a:fld>
            <a:endParaRPr lang="en-US"/>
          </a:p>
        </p:txBody>
      </p:sp>
    </p:spTree>
    <p:extLst>
      <p:ext uri="{BB962C8B-B14F-4D97-AF65-F5344CB8AC3E}">
        <p14:creationId xmlns:p14="http://schemas.microsoft.com/office/powerpoint/2010/main" val="237500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retrospective look at nearly 14 centuries of Muslim-Christian interaction tells the story. Over these same centuries, tens of millions of Christians were converted to Islam and assimilated into the House of Islam. Yet in the first millennium of Muslim-Christian interchange, we could find only three possible movements of at least 1,000 Muslims from an Islamic community being baptized into any expression of the Christian faith.</a:t>
            </a:r>
          </a:p>
          <a:p>
            <a:endParaRPr lang="en-US" dirty="0"/>
          </a:p>
          <a:p>
            <a:r>
              <a:rPr lang="en-US" dirty="0" smtClean="0"/>
              <a:t>The first hint of a shift in direction occurs in the latter decades of the 19</a:t>
            </a:r>
            <a:r>
              <a:rPr lang="en-US" baseline="30000" dirty="0" smtClean="0"/>
              <a:t>th</a:t>
            </a:r>
            <a:r>
              <a:rPr lang="en-US" dirty="0" smtClean="0"/>
              <a:t> century, followed by a further 11 movements in the final third of the 20</a:t>
            </a:r>
            <a:r>
              <a:rPr lang="en-US" baseline="30000" dirty="0" smtClean="0"/>
              <a:t>th</a:t>
            </a:r>
            <a:r>
              <a:rPr lang="en-US" dirty="0" smtClean="0"/>
              <a:t> century. However, in just the first 13 years of the 21</a:t>
            </a:r>
            <a:r>
              <a:rPr lang="en-US" baseline="30000" dirty="0" smtClean="0"/>
              <a:t>st</a:t>
            </a:r>
            <a:r>
              <a:rPr lang="en-US" dirty="0" smtClean="0"/>
              <a:t> century, we have already seen an additional 69 Muslim movements to Christ. </a:t>
            </a:r>
          </a:p>
          <a:p>
            <a:endParaRPr lang="en-US" dirty="0"/>
          </a:p>
          <a:p>
            <a:r>
              <a:rPr lang="en-US" dirty="0" smtClean="0"/>
              <a:t>We are indeed living in the midst of the greatest turning of Muslims to Christ </a:t>
            </a:r>
            <a:r>
              <a:rPr lang="en-US" smtClean="0"/>
              <a:t>in history.</a:t>
            </a:r>
            <a:endParaRPr lang="en-US"/>
          </a:p>
        </p:txBody>
      </p:sp>
      <p:sp>
        <p:nvSpPr>
          <p:cNvPr id="4" name="Slide Number Placeholder 3"/>
          <p:cNvSpPr>
            <a:spLocks noGrp="1"/>
          </p:cNvSpPr>
          <p:nvPr>
            <p:ph type="sldNum" sz="quarter" idx="10"/>
          </p:nvPr>
        </p:nvSpPr>
        <p:spPr/>
        <p:txBody>
          <a:bodyPr/>
          <a:lstStyle/>
          <a:p>
            <a:fld id="{3904E7F9-D982-9544-BA54-69318524B342}" type="slidenum">
              <a:rPr lang="en-US" smtClean="0"/>
              <a:t>10</a:t>
            </a:fld>
            <a:endParaRPr lang="en-US"/>
          </a:p>
        </p:txBody>
      </p:sp>
    </p:spTree>
    <p:extLst>
      <p:ext uri="{BB962C8B-B14F-4D97-AF65-F5344CB8AC3E}">
        <p14:creationId xmlns:p14="http://schemas.microsoft.com/office/powerpoint/2010/main" val="295343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thirteen years of the 21</a:t>
            </a:r>
            <a:r>
              <a:rPr lang="en-US" baseline="30000" dirty="0" smtClean="0"/>
              <a:t>st</a:t>
            </a:r>
            <a:r>
              <a:rPr lang="en-US" dirty="0" smtClean="0"/>
              <a:t> century have seen more Muslim movements to Christ than at any time in history. Due to the sensitivity of these movements, their precise locations have been obscured to protect those involved; it is still a capital offense for Muslims to convert from Islam.</a:t>
            </a:r>
          </a:p>
          <a:p>
            <a:endParaRPr lang="en-US" dirty="0"/>
          </a:p>
          <a:p>
            <a:r>
              <a:rPr lang="en-US" dirty="0" smtClean="0"/>
              <a:t>Fifteen new Muslim movements to Christ have erupted in the Middle East and Western Asia. Nineteen additional movements are taking place in Eastern and Southeastern Asia. Meanwhile, in East, North and West Africa a further 35 movements of Muslims to Christ have reached or exceeded the threshold of 1,000 baptism or 100 new church starts.</a:t>
            </a:r>
          </a:p>
          <a:p>
            <a:endParaRPr lang="en-US" dirty="0"/>
          </a:p>
          <a:p>
            <a:r>
              <a:rPr lang="en-US" dirty="0" smtClean="0"/>
              <a:t>Something is happening, something historic. A Wind is blowing through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11</a:t>
            </a:fld>
            <a:endParaRPr lang="en-US"/>
          </a:p>
        </p:txBody>
      </p:sp>
    </p:spTree>
    <p:extLst>
      <p:ext uri="{BB962C8B-B14F-4D97-AF65-F5344CB8AC3E}">
        <p14:creationId xmlns:p14="http://schemas.microsoft.com/office/powerpoint/2010/main" val="371770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two and a half thousand years ago, speaking through the prophet Habakkuk, God instructed His people to look to the nations, literally the </a:t>
            </a:r>
            <a:r>
              <a:rPr lang="en-US" i="1" dirty="0" smtClean="0"/>
              <a:t>goy</a:t>
            </a:r>
            <a:r>
              <a:rPr lang="en-US" dirty="0" smtClean="0"/>
              <a:t>, or people groups, of the world, among whom He said he would do something amazing, so amazing, in fact, that they would not believe it, even if they were told.</a:t>
            </a:r>
          </a:p>
          <a:p>
            <a:endParaRPr lang="en-US" dirty="0"/>
          </a:p>
          <a:p>
            <a:r>
              <a:rPr lang="en-US" dirty="0" smtClean="0"/>
              <a:t>Many of God’s people see this prophecy as occurring today. God </a:t>
            </a:r>
            <a:r>
              <a:rPr lang="en-US" i="1" dirty="0" smtClean="0"/>
              <a:t>is</a:t>
            </a:r>
            <a:r>
              <a:rPr lang="en-US" dirty="0" smtClean="0"/>
              <a:t> doing something amazing among the nations of the earth, something that challenges our ability to grasp.</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12</a:t>
            </a:fld>
            <a:endParaRPr lang="en-US"/>
          </a:p>
        </p:txBody>
      </p:sp>
    </p:spTree>
    <p:extLst>
      <p:ext uri="{BB962C8B-B14F-4D97-AF65-F5344CB8AC3E}">
        <p14:creationId xmlns:p14="http://schemas.microsoft.com/office/powerpoint/2010/main" val="315789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the growth of Islam, from a tiny desert community in Mecca in the 7</a:t>
            </a:r>
            <a:r>
              <a:rPr lang="en-US" baseline="30000" dirty="0" smtClean="0"/>
              <a:t>th</a:t>
            </a:r>
            <a:r>
              <a:rPr lang="en-US" dirty="0" smtClean="0"/>
              <a:t> century to the second largest religion in the world today, has been remarkable. Over the course of these nearly 14 centuries, Islam has gained adherents in every continent and nearly every country on earth. Along the way, tens of millions of people groups with ancient Christian roots have been assimilated into the House of Islam. </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13</a:t>
            </a:fld>
            <a:endParaRPr lang="en-US"/>
          </a:p>
        </p:txBody>
      </p:sp>
    </p:spTree>
    <p:extLst>
      <p:ext uri="{BB962C8B-B14F-4D97-AF65-F5344CB8AC3E}">
        <p14:creationId xmlns:p14="http://schemas.microsoft.com/office/powerpoint/2010/main" val="25975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14</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satisfy yourself to be a spectator in the greatest turning of Muslims to Christ in history. Sadly, most Christians only see Muslims as a threat, as the enemy of God’s Kingdom. They don’t realize that God loves Muslims too, and wants to see their salvation.</a:t>
            </a:r>
          </a:p>
          <a:p>
            <a:endParaRPr lang="en-US" dirty="0"/>
          </a:p>
          <a:p>
            <a:r>
              <a:rPr lang="en-US" dirty="0" smtClean="0"/>
              <a:t>Learn more about God’s amazing work in the Muslim world, read about the stories of thousands of Muslims who are saying yes to Christ and finding forgiveness, salvation and new life in Him. Spread the word: </a:t>
            </a:r>
            <a:r>
              <a:rPr lang="en-US" i="1" dirty="0" smtClean="0"/>
              <a:t>there is a Wind blowing through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15</a:t>
            </a:fld>
            <a:endParaRPr lang="en-US"/>
          </a:p>
        </p:txBody>
      </p:sp>
    </p:spTree>
    <p:extLst>
      <p:ext uri="{BB962C8B-B14F-4D97-AF65-F5344CB8AC3E}">
        <p14:creationId xmlns:p14="http://schemas.microsoft.com/office/powerpoint/2010/main" val="256365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House of Islam, or </a:t>
            </a:r>
            <a:r>
              <a:rPr lang="en-US" i="1" dirty="0" smtClean="0"/>
              <a:t>Dar al-Islam</a:t>
            </a:r>
            <a:r>
              <a:rPr lang="en-US" dirty="0"/>
              <a:t> </a:t>
            </a:r>
            <a:r>
              <a:rPr lang="en-US" dirty="0" smtClean="0"/>
              <a:t>in Arabic, can be divided into nine geo-cultural zones or “Rooms” in the House of Islam. There are Muslim movements to Christ in each of the Nine Rooms.</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2</a:t>
            </a:fld>
            <a:endParaRPr lang="en-US"/>
          </a:p>
        </p:txBody>
      </p:sp>
    </p:spTree>
    <p:extLst>
      <p:ext uri="{BB962C8B-B14F-4D97-AF65-F5344CB8AC3E}">
        <p14:creationId xmlns:p14="http://schemas.microsoft.com/office/powerpoint/2010/main" val="102798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the growth of Islam, from a tiny desert community in Mecca in the 7</a:t>
            </a:r>
            <a:r>
              <a:rPr lang="en-US" baseline="30000" dirty="0" smtClean="0"/>
              <a:t>th</a:t>
            </a:r>
            <a:r>
              <a:rPr lang="en-US" dirty="0" smtClean="0"/>
              <a:t> century to the second largest religion in the world today, has been remarkable. Over the course of these nearly 14 centuries, Islam has gained adherents in every continent and nearly every country on earth. Along the way, tens of millions of people groups with ancient Christian roots have been assimilated into the House of Islam. </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3</a:t>
            </a:fld>
            <a:endParaRPr lang="en-US"/>
          </a:p>
        </p:txBody>
      </p:sp>
    </p:spTree>
    <p:extLst>
      <p:ext uri="{BB962C8B-B14F-4D97-AF65-F5344CB8AC3E}">
        <p14:creationId xmlns:p14="http://schemas.microsoft.com/office/powerpoint/2010/main" val="25975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Surely in the course of these nearly 14 centuries there have also been movements in the other direction. We know that individual men, women, and children have converted from Islam to Christianity, but have these ever occurred in significant numbers? </a:t>
            </a:r>
          </a:p>
          <a:p>
            <a:endParaRPr lang="en-US" dirty="0"/>
          </a:p>
          <a:p>
            <a:r>
              <a:rPr lang="en-US" dirty="0" smtClean="0"/>
              <a:t>If we define a movement of Muslims to Christ as 1,000 baptisms or 100 new church starts over the course of one to two decades, can we find historic examples of Muslim movements to Christ? If so, where, when, and how did they occur? </a:t>
            </a:r>
          </a:p>
          <a:p>
            <a:endParaRPr lang="en-US" dirty="0"/>
          </a:p>
          <a:p>
            <a:r>
              <a:rPr lang="en-US" dirty="0" smtClean="0"/>
              <a:t>Let’s review Muslim-Christian history now with an eye for Muslim movements to Christ.</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4</a:t>
            </a:fld>
            <a:endParaRPr lang="en-US"/>
          </a:p>
        </p:txBody>
      </p:sp>
    </p:spTree>
    <p:extLst>
      <p:ext uri="{BB962C8B-B14F-4D97-AF65-F5344CB8AC3E}">
        <p14:creationId xmlns:p14="http://schemas.microsoft.com/office/powerpoint/2010/main" val="263492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first three and a half centuries of Islam’s existence, Muslims were in frequent, daily contact with Christians. Despite considerable Christian interaction, and noteworthy Christian apologetics, there were virtually no movements of Muslim communities into the Christian religion during these first three and a half centuries. Much of the interaction between the two religions was characterized by violent clashes and military campaigns between Christian and Muslim armies. </a:t>
            </a:r>
          </a:p>
          <a:p>
            <a:endParaRPr lang="en-US" dirty="0"/>
          </a:p>
          <a:p>
            <a:r>
              <a:rPr lang="en-US" dirty="0" smtClean="0"/>
              <a:t>During the late 10</a:t>
            </a:r>
            <a:r>
              <a:rPr lang="en-US" baseline="30000" dirty="0" smtClean="0"/>
              <a:t>th</a:t>
            </a:r>
            <a:r>
              <a:rPr lang="en-US" dirty="0" smtClean="0"/>
              <a:t> century, as the Abbasid Empire was unraveling, lesser rulers in the Near East vied for influence. In the year 975, the Byzantine Emperor John </a:t>
            </a:r>
            <a:r>
              <a:rPr lang="en-US" dirty="0" err="1" smtClean="0"/>
              <a:t>Tzimiskes</a:t>
            </a:r>
            <a:r>
              <a:rPr lang="en-US" dirty="0" smtClean="0"/>
              <a:t> (925-976) extended Byzantine sway into Muslim territory in what is today eastern Turkey, Syria and northern Lebanon. In the turbulent years that followed, historians reported that and Arab tribe of 12,000 men (and presumably their families as well) from the vicinity of Nisibis, on today’s Syria-Turkey border, sought and received baptism. Their reported motivation was relief from high taxation under the Muslim Abbasids. </a:t>
            </a:r>
          </a:p>
          <a:p>
            <a:endParaRPr lang="en-US" dirty="0"/>
          </a:p>
          <a:p>
            <a:r>
              <a:rPr lang="en-US" dirty="0" smtClean="0"/>
              <a:t>Within a century, though, Muslim armies had restored control over this territory and much more. Eventually, all of those converts were re-absorbed into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5</a:t>
            </a:fld>
            <a:endParaRPr lang="en-US"/>
          </a:p>
        </p:txBody>
      </p:sp>
    </p:spTree>
    <p:extLst>
      <p:ext uri="{BB962C8B-B14F-4D97-AF65-F5344CB8AC3E}">
        <p14:creationId xmlns:p14="http://schemas.microsoft.com/office/powerpoint/2010/main" val="428975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79913"/>
            <a:ext cx="5645760" cy="4285218"/>
          </a:xfrm>
        </p:spPr>
        <p:txBody>
          <a:bodyPr/>
          <a:lstStyle/>
          <a:p>
            <a:r>
              <a:rPr lang="en-US" sz="1100" dirty="0" smtClean="0"/>
              <a:t>The 11</a:t>
            </a:r>
            <a:r>
              <a:rPr lang="en-US" sz="1100" baseline="30000" dirty="0" smtClean="0"/>
              <a:t>th</a:t>
            </a:r>
            <a:r>
              <a:rPr lang="en-US" sz="1100" dirty="0" smtClean="0"/>
              <a:t> – 13</a:t>
            </a:r>
            <a:r>
              <a:rPr lang="en-US" sz="1100" baseline="30000" dirty="0" smtClean="0"/>
              <a:t>th</a:t>
            </a:r>
            <a:r>
              <a:rPr lang="en-US" sz="1100" dirty="0" smtClean="0"/>
              <a:t> centuries saw European Christian armies launch nine Crusades into the Muslim-held Holy Land. Brief victories came at the expense of tens of thousands of Muslim lives. By the end of the thirteenth century, all Christian military gains in the Holy Land were lost. </a:t>
            </a:r>
          </a:p>
          <a:p>
            <a:endParaRPr lang="en-US" sz="1100" dirty="0" smtClean="0"/>
          </a:p>
          <a:p>
            <a:r>
              <a:rPr lang="en-US" sz="1100" dirty="0" smtClean="0"/>
              <a:t>The 12</a:t>
            </a:r>
            <a:r>
              <a:rPr lang="en-US" sz="1100" baseline="30000" dirty="0" smtClean="0"/>
              <a:t>th</a:t>
            </a:r>
            <a:r>
              <a:rPr lang="en-US" sz="1100" dirty="0" smtClean="0"/>
              <a:t> and 13</a:t>
            </a:r>
            <a:r>
              <a:rPr lang="en-US" sz="1100" baseline="30000" dirty="0" smtClean="0"/>
              <a:t>th</a:t>
            </a:r>
            <a:r>
              <a:rPr lang="en-US" sz="1100" dirty="0" smtClean="0"/>
              <a:t> centuries also witnessed innovative outreach to Muslims. The first came under the rule of Roger II of Sicily (1095-1154). Roger’s Norman kingdom welcomed religious  and cultural interchange; the resulting pluralistic society produced unknown numbers of Muslim converts to the gospel. Roger’s experiment in multi-culturalism ended when his grandson, William II, expelled Muslims from the realm as he joined the Third Crusade. </a:t>
            </a:r>
          </a:p>
          <a:p>
            <a:endParaRPr lang="en-US" sz="1100" dirty="0"/>
          </a:p>
          <a:p>
            <a:r>
              <a:rPr lang="en-US" sz="1100" dirty="0" smtClean="0"/>
              <a:t>In the 13</a:t>
            </a:r>
            <a:r>
              <a:rPr lang="en-US" sz="1100" baseline="30000" dirty="0" smtClean="0"/>
              <a:t>th</a:t>
            </a:r>
            <a:r>
              <a:rPr lang="en-US" sz="1100" dirty="0" smtClean="0"/>
              <a:t> century, Italian Catholics Saints Dominic (1170-1221) and Francis (1181-1226)   founded the Dominican and Franciscan Orders with a vision to take the gospel to the Muslim world. Neither man saw any movements of Muslims to Christ, but their counter-cultural impulse presented a gospel alternative to the Christian military Crusades.</a:t>
            </a:r>
          </a:p>
          <a:p>
            <a:endParaRPr lang="en-US" sz="1100" dirty="0"/>
          </a:p>
          <a:p>
            <a:r>
              <a:rPr lang="en-US" sz="1100" dirty="0" smtClean="0"/>
              <a:t>Dominican General Raymond of Peñafort (fl. 1260) mobilized outreach to Muslims in Spain, and saw many thousands of baptisms, but under threat of the Spanish Inquisition. Dominican Friar William </a:t>
            </a:r>
            <a:r>
              <a:rPr lang="en-US" sz="1100" dirty="0"/>
              <a:t>of </a:t>
            </a:r>
            <a:r>
              <a:rPr lang="en-US" sz="1100" dirty="0" smtClean="0"/>
              <a:t>Tripoli (fl. 1250-1274) </a:t>
            </a:r>
            <a:r>
              <a:rPr lang="en-US" sz="1100" dirty="0"/>
              <a:t>reportedly baptized some 1,000 Muslims in the Levant, but these appear to have been lost along with the </a:t>
            </a:r>
            <a:r>
              <a:rPr lang="en-US" sz="1100" dirty="0" smtClean="0"/>
              <a:t>Crusades soon after the fall of Acre 1291.</a:t>
            </a:r>
          </a:p>
          <a:p>
            <a:endParaRPr lang="en-US" sz="1100" dirty="0"/>
          </a:p>
          <a:p>
            <a:r>
              <a:rPr lang="en-US" sz="1100" dirty="0" smtClean="0"/>
              <a:t>Italian Franciscan Conrad of Ascoli (c. 1275) preached the gospel in Libya, and reportedly saw 6,400 Libyans baptized. Whether these converts were Muslims or African slaves is unknown. </a:t>
            </a:r>
          </a:p>
          <a:p>
            <a:endParaRPr lang="en-US" sz="1100" dirty="0"/>
          </a:p>
          <a:p>
            <a:r>
              <a:rPr lang="en-US" sz="1100" dirty="0" smtClean="0"/>
              <a:t>Ramon Llull (1232-1315), a Catalonian mystic, mastered Arabic and philosophy then took three largely unfruitful missionary trips to North Africa (in what is today Tunisia and Algeria). </a:t>
            </a:r>
            <a:endParaRPr lang="en-US" sz="1100" dirty="0"/>
          </a:p>
        </p:txBody>
      </p:sp>
      <p:sp>
        <p:nvSpPr>
          <p:cNvPr id="4" name="Slide Number Placeholder 3"/>
          <p:cNvSpPr>
            <a:spLocks noGrp="1"/>
          </p:cNvSpPr>
          <p:nvPr>
            <p:ph type="sldNum" sz="quarter" idx="10"/>
          </p:nvPr>
        </p:nvSpPr>
        <p:spPr/>
        <p:txBody>
          <a:bodyPr/>
          <a:lstStyle/>
          <a:p>
            <a:fld id="{3904E7F9-D982-9544-BA54-69318524B342}" type="slidenum">
              <a:rPr lang="en-US" smtClean="0"/>
              <a:t>6</a:t>
            </a:fld>
            <a:endParaRPr lang="en-US"/>
          </a:p>
        </p:txBody>
      </p:sp>
    </p:spTree>
    <p:extLst>
      <p:ext uri="{BB962C8B-B14F-4D97-AF65-F5344CB8AC3E}">
        <p14:creationId xmlns:p14="http://schemas.microsoft.com/office/powerpoint/2010/main" val="105844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14</a:t>
            </a:r>
            <a:r>
              <a:rPr lang="en-US" baseline="30000" dirty="0" smtClean="0"/>
              <a:t>th</a:t>
            </a:r>
            <a:r>
              <a:rPr lang="en-US" dirty="0" smtClean="0"/>
              <a:t> – 18</a:t>
            </a:r>
            <a:r>
              <a:rPr lang="en-US" baseline="30000" dirty="0" smtClean="0"/>
              <a:t>th</a:t>
            </a:r>
            <a:r>
              <a:rPr lang="en-US" dirty="0" smtClean="0"/>
              <a:t> centuries saw European, mostly Spanish, Portuguese and Dutch, expansion around the world, but with minimal direct impact on the Muslim world. During this period, Spain and Portugal completed their expulsion or forced conversion of Muslims in Iberia.</a:t>
            </a:r>
          </a:p>
          <a:p>
            <a:endParaRPr lang="en-US" dirty="0"/>
          </a:p>
          <a:p>
            <a:r>
              <a:rPr lang="en-US" dirty="0" smtClean="0"/>
              <a:t>Otherwise, these five hundred years saw no movements of Muslims into the Christian religion, while millions of ancient Christian populations in the Middle East, North Africa and Central Asia were being assimilated into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7</a:t>
            </a:fld>
            <a:endParaRPr lang="en-US"/>
          </a:p>
        </p:txBody>
      </p:sp>
    </p:spTree>
    <p:extLst>
      <p:ext uri="{BB962C8B-B14F-4D97-AF65-F5344CB8AC3E}">
        <p14:creationId xmlns:p14="http://schemas.microsoft.com/office/powerpoint/2010/main" val="27145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Yale mission historian Kenneth Scott Latourette called the 19</a:t>
            </a:r>
            <a:r>
              <a:rPr lang="en-US" baseline="30000" dirty="0" smtClean="0"/>
              <a:t>th</a:t>
            </a:r>
            <a:r>
              <a:rPr lang="en-US" dirty="0" smtClean="0"/>
              <a:t> century the Great Century in the expansion of Christianity as Protestant missionaries took the gospel into Asia, Africa and the Americas. Despite this great expansion, few Muslims responded to gospel outreach.</a:t>
            </a:r>
          </a:p>
          <a:p>
            <a:endParaRPr lang="en-US" dirty="0"/>
          </a:p>
          <a:p>
            <a:r>
              <a:rPr lang="en-US" dirty="0" smtClean="0"/>
              <a:t>Three notable exceptions took place in Indonesia, Ethiopia and French Algeria. In 1870, Indonesian Sadrach of Java initiated what may have been the first voluntary movement of Muslims to Christ in history, nearly twelve and a half centuries after the founding of the Islamic religion . By the time of his death in 1924, Sadrach’s </a:t>
            </a:r>
            <a:r>
              <a:rPr lang="en-US" i="1" dirty="0" smtClean="0"/>
              <a:t>Kristen Jawa</a:t>
            </a:r>
            <a:r>
              <a:rPr lang="en-US" dirty="0" smtClean="0"/>
              <a:t> (Javanese Christians), numbered 10-20,000.</a:t>
            </a:r>
          </a:p>
          <a:p>
            <a:endParaRPr lang="en-US" dirty="0"/>
          </a:p>
          <a:p>
            <a:r>
              <a:rPr lang="en-US" dirty="0" smtClean="0"/>
              <a:t>In northern Ethiopia a Muslim sheikh by the name of Zakaryas had a dream about Isa (Jesus) that compelled him to obtain a New Testament from a Swedish missionary bookstore. By the time of his death in 1920, </a:t>
            </a:r>
            <a:r>
              <a:rPr lang="en-US" dirty="0" err="1" smtClean="0"/>
              <a:t>Shaykh</a:t>
            </a:r>
            <a:r>
              <a:rPr lang="en-US" dirty="0" smtClean="0"/>
              <a:t> (sic) Zakaryas had led some 7,000 Ethiopian Muslims to baptism and faith in Jesus Christ.</a:t>
            </a:r>
          </a:p>
          <a:p>
            <a:endParaRPr lang="en-US" dirty="0"/>
          </a:p>
          <a:p>
            <a:r>
              <a:rPr lang="en-US" dirty="0" smtClean="0"/>
              <a:t>Pioneering missionary work in Algeria by the French Catholic </a:t>
            </a:r>
            <a:r>
              <a:rPr lang="en-US" i="1" dirty="0" smtClean="0"/>
              <a:t>Pere Blanc</a:t>
            </a:r>
            <a:r>
              <a:rPr lang="en-US" dirty="0" smtClean="0"/>
              <a:t> (White Fathers) resulted in the baptism of some 700 Algerian Kabyle Berbers. Though the numbers did not constitute a movement, by our definition, they did represent a significant breakthrough. Something was happening.</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8</a:t>
            </a:fld>
            <a:endParaRPr lang="en-US"/>
          </a:p>
        </p:txBody>
      </p:sp>
    </p:spTree>
    <p:extLst>
      <p:ext uri="{BB962C8B-B14F-4D97-AF65-F5344CB8AC3E}">
        <p14:creationId xmlns:p14="http://schemas.microsoft.com/office/powerpoint/2010/main" val="103039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79913"/>
            <a:ext cx="5556250" cy="4293857"/>
          </a:xfrm>
        </p:spPr>
        <p:txBody>
          <a:bodyPr/>
          <a:lstStyle/>
          <a:p>
            <a:r>
              <a:rPr lang="en-US" sz="1150" dirty="0" smtClean="0"/>
              <a:t>The 20</a:t>
            </a:r>
            <a:r>
              <a:rPr lang="en-US" sz="1150" baseline="30000" dirty="0" smtClean="0"/>
              <a:t>th</a:t>
            </a:r>
            <a:r>
              <a:rPr lang="en-US" sz="1150" dirty="0" smtClean="0"/>
              <a:t> century saw the greatest turning of Muslims to Christ in the 13-century history of Muslim-Christian interaction to date. All of these movements occurred in the latter half of the century.</a:t>
            </a:r>
          </a:p>
          <a:p>
            <a:endParaRPr lang="en-US" sz="1150" dirty="0"/>
          </a:p>
          <a:p>
            <a:r>
              <a:rPr lang="en-US" sz="1150" dirty="0" smtClean="0"/>
              <a:t>The first movement, and the largest, did not occur until 1967-1971, when 2.8 million Indonesians, most of whom were Muslims, were baptized into Christian churches. The great catalyst for this movement was the government purges that followed an aborted Communist coupe in 1965.</a:t>
            </a:r>
          </a:p>
          <a:p>
            <a:endParaRPr lang="en-US" sz="1150" dirty="0"/>
          </a:p>
          <a:p>
            <a:r>
              <a:rPr lang="en-US" sz="1150" dirty="0" smtClean="0"/>
              <a:t>The 1979 Islamic Revolution in Iran prompted hundreds of thousands of Iranian Shi’ite Muslims to convert to Christianity over the next four decades. Innovative outreach to Muslims in Bangladesh in the 1980s and 90s led to thousands of Bengali conversions that continue to the present. The bloody 1990s civil war in Algeria contributed to more than 10,000 Kabyle conversions to Christianity. The fall of the Iron Curtain in 1989 opened the way for thousands of Soviet Central Asian Muslims hearing and responding to the gospel in the decades that followed. Collateral movements occurred in post-Communist Albania. </a:t>
            </a:r>
          </a:p>
          <a:p>
            <a:endParaRPr lang="en-US" sz="1150" dirty="0"/>
          </a:p>
          <a:p>
            <a:r>
              <a:rPr lang="en-US" sz="1150" dirty="0" smtClean="0"/>
              <a:t>Responding to Christian ministry and witness in the famine-stricken Sahel, more than a thousand Muslims came to Christ in West Africa. </a:t>
            </a:r>
          </a:p>
          <a:p>
            <a:endParaRPr lang="en-US" sz="1150" dirty="0"/>
          </a:p>
          <a:p>
            <a:r>
              <a:rPr lang="en-US" sz="1150" dirty="0" smtClean="0"/>
              <a:t>The pace and number of Muslim movements to Christ was on the rise, setting the stage for the explosive growth that would occur in the century that followed.</a:t>
            </a:r>
            <a:endParaRPr lang="en-US" sz="1150" dirty="0"/>
          </a:p>
        </p:txBody>
      </p:sp>
      <p:sp>
        <p:nvSpPr>
          <p:cNvPr id="4" name="Slide Number Placeholder 3"/>
          <p:cNvSpPr>
            <a:spLocks noGrp="1"/>
          </p:cNvSpPr>
          <p:nvPr>
            <p:ph type="sldNum" sz="quarter" idx="10"/>
          </p:nvPr>
        </p:nvSpPr>
        <p:spPr/>
        <p:txBody>
          <a:bodyPr/>
          <a:lstStyle/>
          <a:p>
            <a:fld id="{3904E7F9-D982-9544-BA54-69318524B342}" type="slidenum">
              <a:rPr lang="en-US" smtClean="0"/>
              <a:t>9</a:t>
            </a:fld>
            <a:endParaRPr lang="en-US"/>
          </a:p>
        </p:txBody>
      </p:sp>
    </p:spTree>
    <p:extLst>
      <p:ext uri="{BB962C8B-B14F-4D97-AF65-F5344CB8AC3E}">
        <p14:creationId xmlns:p14="http://schemas.microsoft.com/office/powerpoint/2010/main" val="365882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212227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65638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386720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279523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49963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A654C-3641-F843-B0A2-032F871399E3}"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64500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A654C-3641-F843-B0A2-032F871399E3}"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84148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A654C-3641-F843-B0A2-032F871399E3}"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4832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A654C-3641-F843-B0A2-032F871399E3}"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51847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A654C-3641-F843-B0A2-032F871399E3}"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77603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A654C-3641-F843-B0A2-032F871399E3}"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90522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A654C-3641-F843-B0A2-032F871399E3}"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4D6FE-A3EC-4B4A-92FE-9A646F6FD1F3}" type="slidenum">
              <a:rPr lang="en-US" smtClean="0"/>
              <a:t>‹#›</a:t>
            </a:fld>
            <a:endParaRPr lang="en-US"/>
          </a:p>
        </p:txBody>
      </p:sp>
    </p:spTree>
    <p:extLst>
      <p:ext uri="{BB962C8B-B14F-4D97-AF65-F5344CB8AC3E}">
        <p14:creationId xmlns:p14="http://schemas.microsoft.com/office/powerpoint/2010/main" val="169197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8853" y="1208332"/>
            <a:ext cx="6759222" cy="2779889"/>
          </a:xfrm>
        </p:spPr>
        <p:txBody>
          <a:bodyPr>
            <a:noAutofit/>
          </a:bodyPr>
          <a:lstStyle/>
          <a:p>
            <a:r>
              <a:rPr lang="en-US" sz="4800" b="1" dirty="0" smtClean="0">
                <a:solidFill>
                  <a:srgbClr val="4B0F0C"/>
                </a:solidFill>
                <a:effectLst>
                  <a:outerShdw blurRad="50800" dist="38100" dir="2700000" algn="tl" rotWithShape="0">
                    <a:srgbClr val="000000">
                      <a:alpha val="43000"/>
                    </a:srgbClr>
                  </a:outerShdw>
                </a:effectLst>
                <a:latin typeface="Garamond"/>
                <a:cs typeface="Garamond"/>
              </a:rPr>
              <a:t>Panorama of </a:t>
            </a:r>
            <a:br>
              <a:rPr lang="en-US" sz="4800" b="1" dirty="0" smtClean="0">
                <a:solidFill>
                  <a:srgbClr val="4B0F0C"/>
                </a:solidFill>
                <a:effectLst>
                  <a:outerShdw blurRad="50800" dist="38100" dir="2700000" algn="tl" rotWithShape="0">
                    <a:srgbClr val="000000">
                      <a:alpha val="43000"/>
                    </a:srgbClr>
                  </a:outerShdw>
                </a:effectLst>
                <a:latin typeface="Garamond"/>
                <a:cs typeface="Garamond"/>
              </a:rPr>
            </a:br>
            <a:r>
              <a:rPr lang="en-US" sz="4800" b="1" dirty="0" smtClean="0">
                <a:solidFill>
                  <a:srgbClr val="4B0F0C"/>
                </a:solidFill>
                <a:effectLst>
                  <a:outerShdw blurRad="50800" dist="38100" dir="2700000" algn="tl" rotWithShape="0">
                    <a:srgbClr val="000000">
                      <a:alpha val="43000"/>
                    </a:srgbClr>
                  </a:outerShdw>
                </a:effectLst>
                <a:latin typeface="Garamond"/>
                <a:cs typeface="Garamond"/>
              </a:rPr>
              <a:t>Muslim Movements </a:t>
            </a:r>
            <a:br>
              <a:rPr lang="en-US" sz="4800" b="1" dirty="0" smtClean="0">
                <a:solidFill>
                  <a:srgbClr val="4B0F0C"/>
                </a:solidFill>
                <a:effectLst>
                  <a:outerShdw blurRad="50800" dist="38100" dir="2700000" algn="tl" rotWithShape="0">
                    <a:srgbClr val="000000">
                      <a:alpha val="43000"/>
                    </a:srgbClr>
                  </a:outerShdw>
                </a:effectLst>
                <a:latin typeface="Garamond"/>
                <a:cs typeface="Garamond"/>
              </a:rPr>
            </a:br>
            <a:r>
              <a:rPr lang="en-US" sz="4800" b="1" dirty="0" smtClean="0">
                <a:solidFill>
                  <a:srgbClr val="4B0F0C"/>
                </a:solidFill>
                <a:effectLst>
                  <a:outerShdw blurRad="50800" dist="38100" dir="2700000" algn="tl" rotWithShape="0">
                    <a:srgbClr val="000000">
                      <a:alpha val="43000"/>
                    </a:srgbClr>
                  </a:outerShdw>
                </a:effectLst>
                <a:latin typeface="Garamond"/>
                <a:cs typeface="Garamond"/>
              </a:rPr>
              <a:t>to Christ</a:t>
            </a:r>
            <a:br>
              <a:rPr lang="en-US" sz="4800" b="1" dirty="0" smtClean="0">
                <a:solidFill>
                  <a:srgbClr val="4B0F0C"/>
                </a:solidFill>
                <a:effectLst>
                  <a:outerShdw blurRad="50800" dist="38100" dir="2700000" algn="tl" rotWithShape="0">
                    <a:srgbClr val="000000">
                      <a:alpha val="43000"/>
                    </a:srgbClr>
                  </a:outerShdw>
                </a:effectLst>
                <a:latin typeface="Garamond"/>
                <a:cs typeface="Garamond"/>
              </a:rPr>
            </a:br>
            <a:r>
              <a:rPr lang="zh-TW" altLang="en-US" sz="4000" b="1" dirty="0">
                <a:solidFill>
                  <a:srgbClr val="4B0F0C"/>
                </a:solidFill>
                <a:effectLst>
                  <a:outerShdw blurRad="50800" dist="38100" dir="2700000" algn="tl" rotWithShape="0">
                    <a:srgbClr val="000000">
                      <a:alpha val="43000"/>
                    </a:srgbClr>
                  </a:outerShdw>
                </a:effectLst>
                <a:latin typeface="Garamond"/>
                <a:cs typeface="Garamond"/>
              </a:rPr>
              <a:t>縱覽穆斯林歸主運動</a:t>
            </a:r>
            <a:endParaRPr lang="en-US" sz="4800" b="1" dirty="0">
              <a:solidFill>
                <a:srgbClr val="4B0F0C"/>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3042129" y="6021550"/>
            <a:ext cx="4460631" cy="602962"/>
          </a:xfrm>
        </p:spPr>
        <p:txBody>
          <a:bodyPr>
            <a:normAutofit/>
          </a:bodyPr>
          <a:lstStyle/>
          <a:p>
            <a:pPr algn="l"/>
            <a:r>
              <a:rPr lang="en-US" sz="2000" dirty="0" smtClean="0">
                <a:solidFill>
                  <a:srgbClr val="340A14"/>
                </a:solidFill>
                <a:effectLst>
                  <a:outerShdw blurRad="50800" dist="38100" dir="2700000" algn="tl" rotWithShape="0">
                    <a:srgbClr val="000000">
                      <a:alpha val="43000"/>
                    </a:srgbClr>
                  </a:outerShdw>
                </a:effectLst>
                <a:latin typeface="Garamond"/>
                <a:cs typeface="Garamond"/>
              </a:rPr>
              <a:t>From the new book by David Garrison.</a:t>
            </a:r>
            <a:endParaRPr lang="en-US" sz="4000" dirty="0">
              <a:solidFill>
                <a:srgbClr val="340A14"/>
              </a:solidFill>
              <a:effectLst>
                <a:outerShdw blurRad="50800" dist="38100" dir="2700000" algn="tl" rotWithShape="0">
                  <a:srgbClr val="000000">
                    <a:alpha val="43000"/>
                  </a:srgbClr>
                </a:outerShdw>
              </a:effectLst>
              <a:latin typeface="Garamond"/>
              <a:cs typeface="Garamond"/>
            </a:endParaRPr>
          </a:p>
        </p:txBody>
      </p:sp>
      <p:grpSp>
        <p:nvGrpSpPr>
          <p:cNvPr id="7" name="Group 6"/>
          <p:cNvGrpSpPr/>
          <p:nvPr/>
        </p:nvGrpSpPr>
        <p:grpSpPr>
          <a:xfrm>
            <a:off x="0" y="6618286"/>
            <a:ext cx="9227940" cy="247018"/>
            <a:chOff x="0" y="6618286"/>
            <a:chExt cx="9227940" cy="247018"/>
          </a:xfrm>
        </p:grpSpPr>
        <p:sp>
          <p:nvSpPr>
            <p:cNvPr id="4" name="TextBox 3"/>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5" name="TextBox 4"/>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0" y="1107573"/>
            <a:ext cx="3179129" cy="4971613"/>
          </a:xfrm>
          <a:prstGeom prst="rect">
            <a:avLst/>
          </a:prstGeom>
          <a:effectLst>
            <a:softEdge rad="50800"/>
          </a:effectLst>
        </p:spPr>
      </p:pic>
      <p:sp>
        <p:nvSpPr>
          <p:cNvPr id="9" name="TextBox 8"/>
          <p:cNvSpPr txBox="1"/>
          <p:nvPr/>
        </p:nvSpPr>
        <p:spPr>
          <a:xfrm>
            <a:off x="2124969" y="3522704"/>
            <a:ext cx="7019031" cy="1046297"/>
          </a:xfrm>
          <a:prstGeom prst="rect">
            <a:avLst/>
          </a:prstGeom>
          <a:noFill/>
        </p:spPr>
        <p:txBody>
          <a:bodyPr wrap="square" rtlCol="0">
            <a:spAutoFit/>
          </a:bodyPr>
          <a:lstStyle/>
          <a:p>
            <a:pPr algn="ctr"/>
            <a:endParaRPr lang="en-US" sz="4800" b="1" spc="300" dirty="0">
              <a:solidFill>
                <a:srgbClr val="450E0B"/>
              </a:solidFill>
              <a:effectLst>
                <a:outerShdw blurRad="38100" dist="38100" dir="2700000" algn="tl">
                  <a:srgbClr val="000000">
                    <a:alpha val="43137"/>
                  </a:srgbClr>
                </a:outerShdw>
              </a:effectLst>
              <a:latin typeface="American Typewriter"/>
              <a:cs typeface="American Typewriter"/>
            </a:endParaRPr>
          </a:p>
        </p:txBody>
      </p:sp>
    </p:spTree>
    <p:extLst>
      <p:ext uri="{BB962C8B-B14F-4D97-AF65-F5344CB8AC3E}">
        <p14:creationId xmlns:p14="http://schemas.microsoft.com/office/powerpoint/2010/main" val="42358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childTnLst>
                          </p:cTn>
                        </p:par>
                        <p:par>
                          <p:cTn id="17" fill="hold">
                            <p:stCondLst>
                              <p:cond delay="2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0"/>
            <a:ext cx="8229600" cy="1566331"/>
          </a:xfrm>
        </p:spPr>
        <p:txBody>
          <a:bodyPr/>
          <a:lstStyle/>
          <a:p>
            <a:r>
              <a:rPr lang="en-US" b="1" dirty="0" smtClean="0">
                <a:solidFill>
                  <a:srgbClr val="450E0B"/>
                </a:solidFill>
                <a:effectLst>
                  <a:outerShdw blurRad="38100" dist="38100" dir="2700000" algn="tl">
                    <a:srgbClr val="000000">
                      <a:alpha val="43137"/>
                    </a:srgbClr>
                  </a:outerShdw>
                </a:effectLst>
                <a:latin typeface="Cambria"/>
                <a:cs typeface="Cambria"/>
              </a:rPr>
              <a:t>Muslim Movements to Christ through the Centuries</a:t>
            </a:r>
            <a:endParaRPr lang="en-US" b="1" dirty="0">
              <a:solidFill>
                <a:srgbClr val="450E0B"/>
              </a:solidFill>
              <a:effectLst>
                <a:outerShdw blurRad="38100" dist="38100" dir="2700000" algn="tl">
                  <a:srgbClr val="000000">
                    <a:alpha val="43137"/>
                  </a:srgbClr>
                </a:outerShdw>
              </a:effectLst>
              <a:latin typeface="Cambria"/>
              <a:cs typeface="Cambri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1426695"/>
              </p:ext>
            </p:extLst>
          </p:nvPr>
        </p:nvGraphicFramePr>
        <p:xfrm>
          <a:off x="0" y="352778"/>
          <a:ext cx="9496778" cy="6166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3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17" dur="500"/>
                                        <p:tgtEl>
                                          <p:spTgt spid="4">
                                            <p:graphicEl>
                                              <a:chart seriesIdx="0" categoryIdx="2"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22" dur="500"/>
                                        <p:tgtEl>
                                          <p:spTgt spid="4">
                                            <p:graphicEl>
                                              <a:chart seriesIdx="0" categoryIdx="3"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27" dur="500"/>
                                        <p:tgtEl>
                                          <p:spTgt spid="4">
                                            <p:graphicEl>
                                              <a:chart seriesIdx="0" categoryIdx="4"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32" dur="500"/>
                                        <p:tgtEl>
                                          <p:spTgt spid="4">
                                            <p:graphicEl>
                                              <a:chart seriesIdx="0" categoryIdx="5"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37" dur="500"/>
                                        <p:tgtEl>
                                          <p:spTgt spid="4">
                                            <p:graphicEl>
                                              <a:chart seriesIdx="0" categoryIdx="6"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wipe(down)">
                                      <p:cBhvr>
                                        <p:cTn id="42" dur="500"/>
                                        <p:tgtEl>
                                          <p:spTgt spid="4">
                                            <p:graphicEl>
                                              <a:chart seriesIdx="0" categoryIdx="7"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wipe(down)">
                                      <p:cBhvr>
                                        <p:cTn id="47" dur="500"/>
                                        <p:tgtEl>
                                          <p:spTgt spid="4">
                                            <p:graphicEl>
                                              <a:chart seriesIdx="0" categoryIdx="8"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wipe(down)">
                                      <p:cBhvr>
                                        <p:cTn id="52" dur="500"/>
                                        <p:tgtEl>
                                          <p:spTgt spid="4">
                                            <p:graphicEl>
                                              <a:chart seriesIdx="0" categoryIdx="9"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wipe(down)">
                                      <p:cBhvr>
                                        <p:cTn id="57" dur="500"/>
                                        <p:tgtEl>
                                          <p:spTgt spid="4">
                                            <p:graphicEl>
                                              <a:chart seriesIdx="0" categoryIdx="10"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wipe(down)">
                                      <p:cBhvr>
                                        <p:cTn id="62" dur="500"/>
                                        <p:tgtEl>
                                          <p:spTgt spid="4">
                                            <p:graphicEl>
                                              <a:chart seriesIdx="0" categoryIdx="11"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wipe(down)">
                                      <p:cBhvr>
                                        <p:cTn id="67" dur="500"/>
                                        <p:tgtEl>
                                          <p:spTgt spid="4">
                                            <p:graphicEl>
                                              <a:chart seriesIdx="0" categoryIdx="12"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wipe(down)">
                                      <p:cBhvr>
                                        <p:cTn id="72" dur="500"/>
                                        <p:tgtEl>
                                          <p:spTgt spid="4">
                                            <p:graphicEl>
                                              <a:chart seriesIdx="0" categoryIdx="13"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graphicEl>
                                              <a:chart seriesIdx="0" categoryIdx="14" bldStep="ptInSeries"/>
                                            </p:graphicEl>
                                          </p:spTgt>
                                        </p:tgtEl>
                                        <p:attrNameLst>
                                          <p:attrName>style.visibility</p:attrName>
                                        </p:attrNameLst>
                                      </p:cBhvr>
                                      <p:to>
                                        <p:strVal val="visible"/>
                                      </p:to>
                                    </p:set>
                                    <p:animEffect transition="in" filter="wipe(down)">
                                      <p:cBhvr>
                                        <p:cTn id="77" dur="500"/>
                                        <p:tgtEl>
                                          <p:spTgt spid="4">
                                            <p:graphicEl>
                                              <a:chart seriesIdx="0" categoryIdx="14"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wipe(down)">
                                      <p:cBhvr>
                                        <p:cTn id="82" dur="500"/>
                                        <p:tgtEl>
                                          <p:spTgt spid="4">
                                            <p:graphicEl>
                                              <a:chart seriesIdx="0" categoryIdx="1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 name="Content Placeholder 9"/>
          <p:cNvPicPr>
            <a:picLocks/>
          </p:cNvPicPr>
          <p:nvPr/>
        </p:nvPicPr>
        <p:blipFill>
          <a:blip r:embed="rId4" cstate="screen">
            <a:extLst>
              <a:ext uri="{28A0092B-C50C-407E-A947-70E740481C1C}">
                <a14:useLocalDpi xmlns:a14="http://schemas.microsoft.com/office/drawing/2010/main" val="0"/>
              </a:ext>
            </a:extLst>
          </a:blip>
          <a:stretch>
            <a:fillRect/>
          </a:stretch>
        </p:blipFill>
        <p:spPr>
          <a:xfrm>
            <a:off x="311792" y="1148592"/>
            <a:ext cx="8531352" cy="5394960"/>
          </a:xfrm>
          <a:prstGeom prst="rect">
            <a:avLst/>
          </a:prstGeom>
          <a:effectLst>
            <a:outerShdw blurRad="50800" dist="63500" dir="8400000" algn="tl" rotWithShape="0">
              <a:srgbClr val="000000">
                <a:alpha val="43000"/>
              </a:srgbClr>
            </a:outerShdw>
          </a:effectLst>
        </p:spPr>
      </p:pic>
      <p:sp>
        <p:nvSpPr>
          <p:cNvPr id="10" name="TextBox 9"/>
          <p:cNvSpPr txBox="1"/>
          <p:nvPr/>
        </p:nvSpPr>
        <p:spPr>
          <a:xfrm>
            <a:off x="238328" y="214901"/>
            <a:ext cx="8672526" cy="646331"/>
          </a:xfrm>
          <a:prstGeom prst="rect">
            <a:avLst/>
          </a:prstGeom>
          <a:noFill/>
        </p:spPr>
        <p:txBody>
          <a:bodyPr wrap="square" rtlCol="0">
            <a:spAutoFit/>
          </a:bodyPr>
          <a:lstStyle/>
          <a:p>
            <a:pPr algn="ct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Muslim Movements to Christ 21</a:t>
            </a:r>
            <a:r>
              <a:rPr lang="en-US" sz="3500" b="1" baseline="30000" dirty="0" smtClean="0">
                <a:solidFill>
                  <a:srgbClr val="340A14"/>
                </a:solidFill>
                <a:effectLst>
                  <a:outerShdw blurRad="50800" dist="38100" dir="2700000" algn="tl" rotWithShape="0">
                    <a:srgbClr val="000000">
                      <a:alpha val="43000"/>
                    </a:srgbClr>
                  </a:outerShdw>
                </a:effectLst>
                <a:latin typeface="Garamond"/>
                <a:cs typeface="Garamond"/>
              </a:rPr>
              <a:t>st</a:t>
            </a: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 Century</a:t>
            </a:r>
            <a:endParaRPr lang="en-US" sz="3500" dirty="0"/>
          </a:p>
        </p:txBody>
      </p:sp>
      <p:sp>
        <p:nvSpPr>
          <p:cNvPr id="22" name="TextBox 21"/>
          <p:cNvSpPr txBox="1"/>
          <p:nvPr/>
        </p:nvSpPr>
        <p:spPr>
          <a:xfrm>
            <a:off x="6107401" y="2666421"/>
            <a:ext cx="2718343" cy="584776"/>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1600" dirty="0" smtClean="0">
                <a:solidFill>
                  <a:schemeClr val="tx2"/>
                </a:solidFill>
                <a:effectLst>
                  <a:outerShdw blurRad="50800" dist="63500" dir="2700000" algn="tl" rotWithShape="0">
                    <a:srgbClr val="000000">
                      <a:alpha val="43000"/>
                    </a:srgbClr>
                  </a:outerShdw>
                </a:effectLst>
              </a:rPr>
              <a:t>19 new Muslim movements emerge in the rest of Asia</a:t>
            </a:r>
            <a:endParaRPr lang="en-US" sz="1600" dirty="0">
              <a:solidFill>
                <a:srgbClr val="1F497D"/>
              </a:solidFill>
              <a:effectLst>
                <a:outerShdw blurRad="38100" dist="38100" dir="2700000" algn="tl">
                  <a:srgbClr val="000000">
                    <a:alpha val="43137"/>
                  </a:srgbClr>
                </a:outerShdw>
              </a:effectLst>
            </a:endParaRPr>
          </a:p>
        </p:txBody>
      </p:sp>
      <p:sp>
        <p:nvSpPr>
          <p:cNvPr id="23" name="TextBox 22"/>
          <p:cNvSpPr txBox="1"/>
          <p:nvPr/>
        </p:nvSpPr>
        <p:spPr>
          <a:xfrm>
            <a:off x="418861" y="689807"/>
            <a:ext cx="8255609" cy="461665"/>
          </a:xfrm>
          <a:prstGeom prst="rect">
            <a:avLst/>
          </a:prstGeom>
          <a:noFill/>
        </p:spPr>
        <p:txBody>
          <a:bodyPr wrap="square" rtlCol="0">
            <a:spAutoFit/>
          </a:bodyPr>
          <a:lstStyle/>
          <a:p>
            <a:pPr algn="ctr"/>
            <a:r>
              <a:rPr lang="en-US" sz="2000" b="1" i="1" dirty="0" smtClean="0"/>
              <a:t>First 12 years of the 21</a:t>
            </a:r>
            <a:r>
              <a:rPr lang="en-US" sz="2000" b="1" i="1" baseline="30000" dirty="0" smtClean="0"/>
              <a:t>st</a:t>
            </a:r>
            <a:r>
              <a:rPr lang="en-US" sz="2000" b="1" i="1" dirty="0" smtClean="0"/>
              <a:t> century add</a:t>
            </a:r>
            <a:r>
              <a:rPr lang="en-US" sz="2400" b="1" i="1" dirty="0" smtClean="0"/>
              <a:t> 69</a:t>
            </a:r>
            <a:r>
              <a:rPr lang="en-US" sz="2000" b="1" i="1" dirty="0" smtClean="0"/>
              <a:t> new Muslim movements to Christ!</a:t>
            </a:r>
            <a:endParaRPr lang="en-US" sz="2000" b="1" i="1" u="sng" dirty="0"/>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924" y="389961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791" y="371685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62" y="401268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45" y="422896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913" y="446673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381" y="392375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081" y="377471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91" y="374011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581" y="410966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563" y="413157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62" y="362896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063" y="527614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327" y="465224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462" y="503836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12" y="380486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852" y="412607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81" y="338453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949" y="346655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48" y="365582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13" y="388236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437" y="5629522"/>
            <a:ext cx="203890"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63" y="400125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177" y="446632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131" y="394227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799" y="425369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193" y="439005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173" y="377376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431" y="400719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97" y="423903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038" y="413480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126" y="434158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492" y="421356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30" y="309179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92892" y="2991510"/>
            <a:ext cx="1792189" cy="830997"/>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1600" dirty="0" smtClean="0">
                <a:solidFill>
                  <a:schemeClr val="tx2"/>
                </a:solidFill>
                <a:effectLst>
                  <a:outerShdw blurRad="50800" dist="63500" dir="2700000" algn="tl" rotWithShape="0">
                    <a:srgbClr val="000000">
                      <a:alpha val="43000"/>
                    </a:srgbClr>
                  </a:outerShdw>
                </a:effectLst>
              </a:rPr>
              <a:t>35 new movements emerge in Africa</a:t>
            </a:r>
            <a:endParaRPr lang="en-US" sz="1600" dirty="0">
              <a:solidFill>
                <a:srgbClr val="1F497D"/>
              </a:solidFill>
              <a:effectLst>
                <a:outerShdw blurRad="38100" dist="38100" dir="2700000" algn="tl">
                  <a:srgbClr val="000000">
                    <a:alpha val="43137"/>
                  </a:srgbClr>
                </a:outerShdw>
              </a:effectLst>
            </a:endParaRPr>
          </a:p>
        </p:txBody>
      </p:sp>
      <p:pic>
        <p:nvPicPr>
          <p:cNvPr id="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391" y="266642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416" y="295093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667" y="31357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067" y="32881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652" y="284123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360" y="281521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282" y="326620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975" y="313337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092" y="338509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391" y="285402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312" y="278530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626" y="269632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4266" y="297290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894" y="351639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461875" y="4288604"/>
            <a:ext cx="2589165" cy="584776"/>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1600" dirty="0" smtClean="0">
                <a:solidFill>
                  <a:schemeClr val="tx2"/>
                </a:solidFill>
                <a:effectLst>
                  <a:outerShdw blurRad="50800" dist="63500" dir="2700000" algn="tl" rotWithShape="0">
                    <a:srgbClr val="000000">
                      <a:alpha val="43000"/>
                    </a:srgbClr>
                  </a:outerShdw>
                </a:effectLst>
              </a:rPr>
              <a:t>15 new movements in the Middle East and W. Asia </a:t>
            </a:r>
            <a:endParaRPr lang="en-US" sz="1600" dirty="0">
              <a:solidFill>
                <a:srgbClr val="1F497D"/>
              </a:solidFill>
              <a:effectLst>
                <a:outerShdw blurRad="38100" dist="38100" dir="2700000" algn="tl">
                  <a:srgbClr val="000000">
                    <a:alpha val="43137"/>
                  </a:srgbClr>
                </a:outerShdw>
              </a:effectLst>
            </a:endParaRPr>
          </a:p>
        </p:txBody>
      </p:sp>
      <p:pic>
        <p:nvPicPr>
          <p:cNvPr id="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635" y="359796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156" y="362122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0647" y="522358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969" y="534247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208" y="340700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584" y="465224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384" y="457022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5568" y="489816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816" y="402883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667" y="229838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66" y="228490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034" y="383007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85" y="364617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014" y="339119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82" y="285402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296" y="307616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584" y="424496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90"/>
          <p:cNvGrpSpPr/>
          <p:nvPr/>
        </p:nvGrpSpPr>
        <p:grpSpPr>
          <a:xfrm>
            <a:off x="0" y="6618286"/>
            <a:ext cx="9227940" cy="247018"/>
            <a:chOff x="0" y="6618286"/>
            <a:chExt cx="9227940" cy="247018"/>
          </a:xfrm>
        </p:grpSpPr>
        <p:sp>
          <p:nvSpPr>
            <p:cNvPr id="92" name="TextBox 91"/>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93" name="TextBox 92"/>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grpSp>
        <p:nvGrpSpPr>
          <p:cNvPr id="3" name="Group 2"/>
          <p:cNvGrpSpPr/>
          <p:nvPr/>
        </p:nvGrpSpPr>
        <p:grpSpPr>
          <a:xfrm>
            <a:off x="5166360" y="5629522"/>
            <a:ext cx="3043604" cy="683266"/>
            <a:chOff x="5166360" y="5629522"/>
            <a:chExt cx="3043604" cy="683266"/>
          </a:xfrm>
        </p:grpSpPr>
        <p:grpSp>
          <p:nvGrpSpPr>
            <p:cNvPr id="2" name="Group 1"/>
            <p:cNvGrpSpPr/>
            <p:nvPr/>
          </p:nvGrpSpPr>
          <p:grpSpPr>
            <a:xfrm>
              <a:off x="5166360" y="5629522"/>
              <a:ext cx="3043604" cy="672999"/>
              <a:chOff x="5166360" y="5640018"/>
              <a:chExt cx="3043604" cy="672999"/>
            </a:xfrm>
          </p:grpSpPr>
          <p:sp>
            <p:nvSpPr>
              <p:cNvPr id="5" name="Rounded Rectangle 4"/>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extBox 81"/>
            <p:cNvSpPr txBox="1"/>
            <p:nvPr/>
          </p:nvSpPr>
          <p:spPr>
            <a:xfrm>
              <a:off x="5353534" y="6066567"/>
              <a:ext cx="2817042" cy="246221"/>
            </a:xfrm>
            <a:prstGeom prst="rect">
              <a:avLst/>
            </a:prstGeom>
            <a:noFill/>
          </p:spPr>
          <p:txBody>
            <a:bodyPr wrap="square" lIns="0" rtlCol="0">
              <a:spAutoFit/>
            </a:bodyPr>
            <a:lstStyle/>
            <a:p>
              <a:r>
                <a:rPr lang="en-US" sz="1000" i="1" dirty="0" smtClean="0">
                  <a:solidFill>
                    <a:schemeClr val="tx1">
                      <a:lumMod val="50000"/>
                      <a:lumOff val="50000"/>
                    </a:schemeClr>
                  </a:solidFill>
                  <a:latin typeface="Century"/>
                  <a:cs typeface="Century"/>
                </a:rPr>
                <a:t>Precise locations altered for security purposes</a:t>
              </a:r>
              <a:endParaRPr lang="en-US" sz="1000" i="1" dirty="0">
                <a:solidFill>
                  <a:schemeClr val="tx1">
                    <a:lumMod val="50000"/>
                    <a:lumOff val="50000"/>
                  </a:schemeClr>
                </a:solidFill>
                <a:latin typeface="Century"/>
                <a:cs typeface="Century"/>
              </a:endParaRPr>
            </a:p>
          </p:txBody>
        </p:sp>
      </p:grpSp>
      <p:sp>
        <p:nvSpPr>
          <p:cNvPr id="94" name="TextBox 93"/>
          <p:cNvSpPr txBox="1"/>
          <p:nvPr/>
        </p:nvSpPr>
        <p:spPr>
          <a:xfrm>
            <a:off x="3430782" y="1391614"/>
            <a:ext cx="2694019" cy="923330"/>
          </a:xfrm>
          <a:prstGeom prst="rect">
            <a:avLst/>
          </a:prstGeom>
          <a:solidFill>
            <a:schemeClr val="bg2"/>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The greatest turning of Muslims to Christ in history  is occurring today.</a:t>
            </a:r>
            <a:endParaRPr lang="en-US" dirty="0">
              <a:solidFill>
                <a:srgbClr val="1F497D"/>
              </a:solidFill>
              <a:effectLst>
                <a:outerShdw blurRad="38100" dist="38100" dir="2700000" algn="tl">
                  <a:srgbClr val="000000">
                    <a:alpha val="43137"/>
                  </a:srgbClr>
                </a:outerShdw>
              </a:effectLst>
            </a:endParaRPr>
          </a:p>
        </p:txBody>
      </p:sp>
      <p:pic>
        <p:nvPicPr>
          <p:cNvPr id="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965" y="32881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666" y="322877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401" y="342255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2259" y="4919477"/>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114" y="356709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2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1000"/>
                                        <p:tgtEl>
                                          <p:spTgt spid="23"/>
                                        </p:tgtEl>
                                      </p:cBhvr>
                                    </p:animEffect>
                                  </p:childTnLst>
                                </p:cTn>
                              </p:par>
                            </p:childTnLst>
                          </p:cTn>
                        </p:par>
                        <p:par>
                          <p:cTn id="8" fill="hold">
                            <p:stCondLst>
                              <p:cond delay="2000"/>
                            </p:stCondLst>
                            <p:childTnLst>
                              <p:par>
                                <p:cTn id="9" presetID="9" presetClass="entr" presetSubtype="0" fill="hold" grpId="0" nodeType="afterEffect">
                                  <p:stCondLst>
                                    <p:cond delay="300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1000"/>
                                        <p:tgtEl>
                                          <p:spTgt spid="14"/>
                                        </p:tgtEl>
                                      </p:cBhvr>
                                    </p:animEffect>
                                  </p:childTnLst>
                                </p:cTn>
                              </p:par>
                            </p:childTnLst>
                          </p:cTn>
                        </p:par>
                        <p:par>
                          <p:cTn id="12" fill="hold">
                            <p:stCondLst>
                              <p:cond delay="6000"/>
                            </p:stCondLst>
                            <p:childTnLst>
                              <p:par>
                                <p:cTn id="13" presetID="9"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1000"/>
                                        <p:tgtEl>
                                          <p:spTgt spid="59"/>
                                        </p:tgtEl>
                                      </p:cBhvr>
                                    </p:animEffect>
                                  </p:childTnLst>
                                </p:cTn>
                              </p:par>
                            </p:childTnLst>
                          </p:cTn>
                        </p:par>
                        <p:par>
                          <p:cTn id="16" fill="hold">
                            <p:stCondLst>
                              <p:cond delay="7000"/>
                            </p:stCondLst>
                            <p:childTnLst>
                              <p:par>
                                <p:cTn id="17" presetID="9"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1000"/>
                                        <p:tgtEl>
                                          <p:spTgt spid="60"/>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dissolve">
                                      <p:cBhvr>
                                        <p:cTn id="23" dur="500"/>
                                        <p:tgtEl>
                                          <p:spTgt spid="61"/>
                                        </p:tgtEl>
                                      </p:cBhvr>
                                    </p:animEffect>
                                  </p:childTnLst>
                                </p:cTn>
                              </p:par>
                            </p:childTnLst>
                          </p:cTn>
                        </p:par>
                        <p:par>
                          <p:cTn id="24" fill="hold">
                            <p:stCondLst>
                              <p:cond delay="8500"/>
                            </p:stCondLst>
                            <p:childTnLst>
                              <p:par>
                                <p:cTn id="25" presetID="9" presetClass="entr" presetSubtype="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childTnLst>
                          </p:cTn>
                        </p:par>
                        <p:par>
                          <p:cTn id="28" fill="hold">
                            <p:stCondLst>
                              <p:cond delay="9000"/>
                            </p:stCondLst>
                            <p:childTnLst>
                              <p:par>
                                <p:cTn id="29" presetID="9"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childTnLst>
                          </p:cTn>
                        </p:par>
                        <p:par>
                          <p:cTn id="32" fill="hold">
                            <p:stCondLst>
                              <p:cond delay="9500"/>
                            </p:stCondLst>
                            <p:childTnLst>
                              <p:par>
                                <p:cTn id="33" presetID="9"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childTnLst>
                          </p:cTn>
                        </p:par>
                        <p:par>
                          <p:cTn id="36" fill="hold">
                            <p:stCondLst>
                              <p:cond delay="10000"/>
                            </p:stCondLst>
                            <p:childTnLst>
                              <p:par>
                                <p:cTn id="37" presetID="9"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dissolve">
                                      <p:cBhvr>
                                        <p:cTn id="39" dur="500"/>
                                        <p:tgtEl>
                                          <p:spTgt spid="65"/>
                                        </p:tgtEl>
                                      </p:cBhvr>
                                    </p:animEffect>
                                  </p:childTnLst>
                                </p:cTn>
                              </p:par>
                            </p:childTnLst>
                          </p:cTn>
                        </p:par>
                        <p:par>
                          <p:cTn id="40" fill="hold">
                            <p:stCondLst>
                              <p:cond delay="10500"/>
                            </p:stCondLst>
                            <p:childTnLst>
                              <p:par>
                                <p:cTn id="41" presetID="9"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dissolve">
                                      <p:cBhvr>
                                        <p:cTn id="43" dur="500"/>
                                        <p:tgtEl>
                                          <p:spTgt spid="66"/>
                                        </p:tgtEl>
                                      </p:cBhvr>
                                    </p:animEffect>
                                  </p:childTnLst>
                                </p:cTn>
                              </p:par>
                            </p:childTnLst>
                          </p:cTn>
                        </p:par>
                        <p:par>
                          <p:cTn id="44" fill="hold">
                            <p:stCondLst>
                              <p:cond delay="11000"/>
                            </p:stCondLst>
                            <p:childTnLst>
                              <p:par>
                                <p:cTn id="45" presetID="9" presetClass="entr" presetSubtype="0"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dissolve">
                                      <p:cBhvr>
                                        <p:cTn id="47" dur="1000"/>
                                        <p:tgtEl>
                                          <p:spTgt spid="89"/>
                                        </p:tgtEl>
                                      </p:cBhvr>
                                    </p:animEffect>
                                  </p:childTnLst>
                                </p:cTn>
                              </p:par>
                            </p:childTnLst>
                          </p:cTn>
                        </p:par>
                        <p:par>
                          <p:cTn id="48" fill="hold">
                            <p:stCondLst>
                              <p:cond delay="12000"/>
                            </p:stCondLst>
                            <p:childTnLst>
                              <p:par>
                                <p:cTn id="49" presetID="9"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dissolve">
                                      <p:cBhvr>
                                        <p:cTn id="51" dur="500"/>
                                        <p:tgtEl>
                                          <p:spTgt spid="67"/>
                                        </p:tgtEl>
                                      </p:cBhvr>
                                    </p:animEffect>
                                  </p:childTnLst>
                                </p:cTn>
                              </p:par>
                            </p:childTnLst>
                          </p:cTn>
                        </p:par>
                        <p:par>
                          <p:cTn id="52" fill="hold">
                            <p:stCondLst>
                              <p:cond delay="12500"/>
                            </p:stCondLst>
                            <p:childTnLst>
                              <p:par>
                                <p:cTn id="53" presetID="9" presetClass="entr" presetSubtype="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dissolve">
                                      <p:cBhvr>
                                        <p:cTn id="55" dur="500"/>
                                        <p:tgtEl>
                                          <p:spTgt spid="68"/>
                                        </p:tgtEl>
                                      </p:cBhvr>
                                    </p:animEffect>
                                  </p:childTnLst>
                                </p:cTn>
                              </p:par>
                            </p:childTnLst>
                          </p:cTn>
                        </p:par>
                        <p:par>
                          <p:cTn id="56" fill="hold">
                            <p:stCondLst>
                              <p:cond delay="13000"/>
                            </p:stCondLst>
                            <p:childTnLst>
                              <p:par>
                                <p:cTn id="57" presetID="9" presetClass="entr" presetSubtype="0"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dissolve">
                                      <p:cBhvr>
                                        <p:cTn id="59" dur="500"/>
                                        <p:tgtEl>
                                          <p:spTgt spid="69"/>
                                        </p:tgtEl>
                                      </p:cBhvr>
                                    </p:animEffect>
                                  </p:childTnLst>
                                </p:cTn>
                              </p:par>
                            </p:childTnLst>
                          </p:cTn>
                        </p:par>
                        <p:par>
                          <p:cTn id="60" fill="hold">
                            <p:stCondLst>
                              <p:cond delay="13500"/>
                            </p:stCondLst>
                            <p:childTnLst>
                              <p:par>
                                <p:cTn id="61" presetID="9"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dissolve">
                                      <p:cBhvr>
                                        <p:cTn id="63" dur="500"/>
                                        <p:tgtEl>
                                          <p:spTgt spid="70"/>
                                        </p:tgtEl>
                                      </p:cBhvr>
                                    </p:animEffect>
                                  </p:childTnLst>
                                </p:cTn>
                              </p:par>
                            </p:childTnLst>
                          </p:cTn>
                        </p:par>
                        <p:par>
                          <p:cTn id="64" fill="hold">
                            <p:stCondLst>
                              <p:cond delay="14000"/>
                            </p:stCondLst>
                            <p:childTnLst>
                              <p:par>
                                <p:cTn id="65" presetID="9" presetClass="entr" presetSubtype="0"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dissolve">
                                      <p:cBhvr>
                                        <p:cTn id="67" dur="500"/>
                                        <p:tgtEl>
                                          <p:spTgt spid="71"/>
                                        </p:tgtEl>
                                      </p:cBhvr>
                                    </p:animEffect>
                                  </p:childTnLst>
                                </p:cTn>
                              </p:par>
                            </p:childTnLst>
                          </p:cTn>
                        </p:par>
                        <p:par>
                          <p:cTn id="68" fill="hold">
                            <p:stCondLst>
                              <p:cond delay="14500"/>
                            </p:stCondLst>
                            <p:childTnLst>
                              <p:par>
                                <p:cTn id="69" presetID="9" presetClass="entr" presetSubtype="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dissolve">
                                      <p:cBhvr>
                                        <p:cTn id="71" dur="500"/>
                                        <p:tgtEl>
                                          <p:spTgt spid="72"/>
                                        </p:tgtEl>
                                      </p:cBhvr>
                                    </p:animEffect>
                                  </p:childTnLst>
                                </p:cTn>
                              </p:par>
                            </p:childTnLst>
                          </p:cTn>
                        </p:par>
                        <p:par>
                          <p:cTn id="72" fill="hold">
                            <p:stCondLst>
                              <p:cond delay="15000"/>
                            </p:stCondLst>
                            <p:childTnLst>
                              <p:par>
                                <p:cTn id="73" presetID="9" presetClass="entr" presetSubtype="0" fill="hold" grpId="0" nodeType="afterEffect">
                                  <p:stCondLst>
                                    <p:cond delay="200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1000"/>
                                        <p:tgtEl>
                                          <p:spTgt spid="22"/>
                                        </p:tgtEl>
                                      </p:cBhvr>
                                    </p:animEffect>
                                  </p:childTnLst>
                                </p:cTn>
                              </p:par>
                            </p:childTnLst>
                          </p:cTn>
                        </p:par>
                        <p:par>
                          <p:cTn id="76" fill="hold">
                            <p:stCondLst>
                              <p:cond delay="18000"/>
                            </p:stCondLst>
                            <p:childTnLst>
                              <p:par>
                                <p:cTn id="77" presetID="9" presetClass="entr" presetSubtype="0"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dissolve">
                                      <p:cBhvr>
                                        <p:cTn id="79" dur="1000"/>
                                        <p:tgtEl>
                                          <p:spTgt spid="73"/>
                                        </p:tgtEl>
                                      </p:cBhvr>
                                    </p:animEffect>
                                  </p:childTnLst>
                                </p:cTn>
                              </p:par>
                            </p:childTnLst>
                          </p:cTn>
                        </p:par>
                        <p:par>
                          <p:cTn id="80" fill="hold">
                            <p:stCondLst>
                              <p:cond delay="19000"/>
                            </p:stCondLst>
                            <p:childTnLst>
                              <p:par>
                                <p:cTn id="81" presetID="9"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dissolve">
                                      <p:cBhvr>
                                        <p:cTn id="83" dur="1000"/>
                                        <p:tgtEl>
                                          <p:spTgt spid="74"/>
                                        </p:tgtEl>
                                      </p:cBhvr>
                                    </p:animEffect>
                                  </p:childTnLst>
                                </p:cTn>
                              </p:par>
                            </p:childTnLst>
                          </p:cTn>
                        </p:par>
                        <p:par>
                          <p:cTn id="84" fill="hold">
                            <p:stCondLst>
                              <p:cond delay="20000"/>
                            </p:stCondLst>
                            <p:childTnLst>
                              <p:par>
                                <p:cTn id="85" presetID="9"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dissolve">
                                      <p:cBhvr>
                                        <p:cTn id="87" dur="500"/>
                                        <p:tgtEl>
                                          <p:spTgt spid="75"/>
                                        </p:tgtEl>
                                      </p:cBhvr>
                                    </p:animEffect>
                                  </p:childTnLst>
                                </p:cTn>
                              </p:par>
                            </p:childTnLst>
                          </p:cTn>
                        </p:par>
                        <p:par>
                          <p:cTn id="88" fill="hold">
                            <p:stCondLst>
                              <p:cond delay="20500"/>
                            </p:stCondLst>
                            <p:childTnLst>
                              <p:par>
                                <p:cTn id="89" presetID="9" presetClass="entr" presetSubtype="0"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dissolve">
                                      <p:cBhvr>
                                        <p:cTn id="91" dur="500"/>
                                        <p:tgtEl>
                                          <p:spTgt spid="76"/>
                                        </p:tgtEl>
                                      </p:cBhvr>
                                    </p:animEffect>
                                  </p:childTnLst>
                                </p:cTn>
                              </p:par>
                            </p:childTnLst>
                          </p:cTn>
                        </p:par>
                        <p:par>
                          <p:cTn id="92" fill="hold">
                            <p:stCondLst>
                              <p:cond delay="21000"/>
                            </p:stCondLst>
                            <p:childTnLst>
                              <p:par>
                                <p:cTn id="93" presetID="9" presetClass="entr" presetSubtype="0"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dissolve">
                                      <p:cBhvr>
                                        <p:cTn id="95" dur="500"/>
                                        <p:tgtEl>
                                          <p:spTgt spid="77"/>
                                        </p:tgtEl>
                                      </p:cBhvr>
                                    </p:animEffect>
                                  </p:childTnLst>
                                </p:cTn>
                              </p:par>
                            </p:childTnLst>
                          </p:cTn>
                        </p:par>
                        <p:par>
                          <p:cTn id="96" fill="hold">
                            <p:stCondLst>
                              <p:cond delay="21500"/>
                            </p:stCondLst>
                            <p:childTnLst>
                              <p:par>
                                <p:cTn id="97" presetID="9" presetClass="entr" presetSubtype="0" fill="hold"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dissolve">
                                      <p:cBhvr>
                                        <p:cTn id="99" dur="500"/>
                                        <p:tgtEl>
                                          <p:spTgt spid="78"/>
                                        </p:tgtEl>
                                      </p:cBhvr>
                                    </p:animEffect>
                                  </p:childTnLst>
                                </p:cTn>
                              </p:par>
                            </p:childTnLst>
                          </p:cTn>
                        </p:par>
                        <p:par>
                          <p:cTn id="100" fill="hold">
                            <p:stCondLst>
                              <p:cond delay="22000"/>
                            </p:stCondLst>
                            <p:childTnLst>
                              <p:par>
                                <p:cTn id="101" presetID="9" presetClass="entr" presetSubtype="0" fill="hold" nodeType="after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dissolve">
                                      <p:cBhvr>
                                        <p:cTn id="103" dur="500"/>
                                        <p:tgtEl>
                                          <p:spTgt spid="95"/>
                                        </p:tgtEl>
                                      </p:cBhvr>
                                    </p:animEffect>
                                  </p:childTnLst>
                                </p:cTn>
                              </p:par>
                            </p:childTnLst>
                          </p:cTn>
                        </p:par>
                        <p:par>
                          <p:cTn id="104" fill="hold">
                            <p:stCondLst>
                              <p:cond delay="22500"/>
                            </p:stCondLst>
                            <p:childTnLst>
                              <p:par>
                                <p:cTn id="105" presetID="9" presetClass="entr" presetSubtype="0" fill="hold"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dissolve">
                                      <p:cBhvr>
                                        <p:cTn id="107" dur="500"/>
                                        <p:tgtEl>
                                          <p:spTgt spid="79"/>
                                        </p:tgtEl>
                                      </p:cBhvr>
                                    </p:animEffect>
                                  </p:childTnLst>
                                </p:cTn>
                              </p:par>
                            </p:childTnLst>
                          </p:cTn>
                        </p:par>
                        <p:par>
                          <p:cTn id="108" fill="hold">
                            <p:stCondLst>
                              <p:cond delay="23000"/>
                            </p:stCondLst>
                            <p:childTnLst>
                              <p:par>
                                <p:cTn id="109" presetID="9" presetClass="entr" presetSubtype="0" fill="hold"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dissolve">
                                      <p:cBhvr>
                                        <p:cTn id="111" dur="500"/>
                                        <p:tgtEl>
                                          <p:spTgt spid="80"/>
                                        </p:tgtEl>
                                      </p:cBhvr>
                                    </p:animEffect>
                                  </p:childTnLst>
                                </p:cTn>
                              </p:par>
                            </p:childTnLst>
                          </p:cTn>
                        </p:par>
                        <p:par>
                          <p:cTn id="112" fill="hold">
                            <p:stCondLst>
                              <p:cond delay="23500"/>
                            </p:stCondLst>
                            <p:childTnLst>
                              <p:par>
                                <p:cTn id="113" presetID="9" presetClass="entr" presetSubtype="0" fill="hold" nodeType="after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dissolve">
                                      <p:cBhvr>
                                        <p:cTn id="115" dur="500"/>
                                        <p:tgtEl>
                                          <p:spTgt spid="85"/>
                                        </p:tgtEl>
                                      </p:cBhvr>
                                    </p:animEffect>
                                  </p:childTnLst>
                                </p:cTn>
                              </p:par>
                            </p:childTnLst>
                          </p:cTn>
                        </p:par>
                        <p:par>
                          <p:cTn id="116" fill="hold">
                            <p:stCondLst>
                              <p:cond delay="24000"/>
                            </p:stCondLst>
                            <p:childTnLst>
                              <p:par>
                                <p:cTn id="117" presetID="9" presetClass="entr" presetSubtype="0" fill="hold"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dissolve">
                                      <p:cBhvr>
                                        <p:cTn id="119" dur="500"/>
                                        <p:tgtEl>
                                          <p:spTgt spid="81"/>
                                        </p:tgtEl>
                                      </p:cBhvr>
                                    </p:animEffect>
                                  </p:childTnLst>
                                </p:cTn>
                              </p:par>
                            </p:childTnLst>
                          </p:cTn>
                        </p:par>
                        <p:par>
                          <p:cTn id="120" fill="hold">
                            <p:stCondLst>
                              <p:cond delay="24500"/>
                            </p:stCondLst>
                            <p:childTnLst>
                              <p:par>
                                <p:cTn id="121" presetID="9" presetClass="entr" presetSubtype="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dissolve">
                                      <p:cBhvr>
                                        <p:cTn id="123" dur="500"/>
                                        <p:tgtEl>
                                          <p:spTgt spid="83"/>
                                        </p:tgtEl>
                                      </p:cBhvr>
                                    </p:animEffect>
                                  </p:childTnLst>
                                </p:cTn>
                              </p:par>
                            </p:childTnLst>
                          </p:cTn>
                        </p:par>
                        <p:par>
                          <p:cTn id="124" fill="hold">
                            <p:stCondLst>
                              <p:cond delay="25000"/>
                            </p:stCondLst>
                            <p:childTnLst>
                              <p:par>
                                <p:cTn id="125" presetID="9"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dissolve">
                                      <p:cBhvr>
                                        <p:cTn id="127" dur="500"/>
                                        <p:tgtEl>
                                          <p:spTgt spid="84"/>
                                        </p:tgtEl>
                                      </p:cBhvr>
                                    </p:animEffect>
                                  </p:childTnLst>
                                </p:cTn>
                              </p:par>
                            </p:childTnLst>
                          </p:cTn>
                        </p:par>
                        <p:par>
                          <p:cTn id="128" fill="hold">
                            <p:stCondLst>
                              <p:cond delay="25500"/>
                            </p:stCondLst>
                            <p:childTnLst>
                              <p:par>
                                <p:cTn id="129" presetID="9" presetClass="entr" presetSubtype="0"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dissolve">
                                      <p:cBhvr>
                                        <p:cTn id="131" dur="500"/>
                                        <p:tgtEl>
                                          <p:spTgt spid="96"/>
                                        </p:tgtEl>
                                      </p:cBhvr>
                                    </p:animEffect>
                                  </p:childTnLst>
                                </p:cTn>
                              </p:par>
                            </p:childTnLst>
                          </p:cTn>
                        </p:par>
                        <p:par>
                          <p:cTn id="132" fill="hold">
                            <p:stCondLst>
                              <p:cond delay="26000"/>
                            </p:stCondLst>
                            <p:childTnLst>
                              <p:par>
                                <p:cTn id="133" presetID="9" presetClass="entr" presetSubtype="0" fill="hold" nodeType="afterEffect">
                                  <p:stCondLst>
                                    <p:cond delay="0"/>
                                  </p:stCondLst>
                                  <p:childTnLst>
                                    <p:set>
                                      <p:cBhvr>
                                        <p:cTn id="134" dur="1" fill="hold">
                                          <p:stCondLst>
                                            <p:cond delay="0"/>
                                          </p:stCondLst>
                                        </p:cTn>
                                        <p:tgtEl>
                                          <p:spTgt spid="97"/>
                                        </p:tgtEl>
                                        <p:attrNameLst>
                                          <p:attrName>style.visibility</p:attrName>
                                        </p:attrNameLst>
                                      </p:cBhvr>
                                      <p:to>
                                        <p:strVal val="visible"/>
                                      </p:to>
                                    </p:set>
                                    <p:animEffect transition="in" filter="dissolve">
                                      <p:cBhvr>
                                        <p:cTn id="135" dur="500"/>
                                        <p:tgtEl>
                                          <p:spTgt spid="97"/>
                                        </p:tgtEl>
                                      </p:cBhvr>
                                    </p:animEffect>
                                  </p:childTnLst>
                                </p:cTn>
                              </p:par>
                            </p:childTnLst>
                          </p:cTn>
                        </p:par>
                        <p:par>
                          <p:cTn id="136" fill="hold">
                            <p:stCondLst>
                              <p:cond delay="26500"/>
                            </p:stCondLst>
                            <p:childTnLst>
                              <p:par>
                                <p:cTn id="137" presetID="9" presetClass="entr" presetSubtype="0" fill="hold" nodeType="after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dissolve">
                                      <p:cBhvr>
                                        <p:cTn id="139" dur="500"/>
                                        <p:tgtEl>
                                          <p:spTgt spid="98"/>
                                        </p:tgtEl>
                                      </p:cBhvr>
                                    </p:animEffect>
                                  </p:childTnLst>
                                </p:cTn>
                              </p:par>
                            </p:childTnLst>
                          </p:cTn>
                        </p:par>
                        <p:par>
                          <p:cTn id="140" fill="hold">
                            <p:stCondLst>
                              <p:cond delay="27000"/>
                            </p:stCondLst>
                            <p:childTnLst>
                              <p:par>
                                <p:cTn id="141" presetID="9" presetClass="entr" presetSubtype="0" fill="hold" nodeType="after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dissolve">
                                      <p:cBhvr>
                                        <p:cTn id="143" dur="500"/>
                                        <p:tgtEl>
                                          <p:spTgt spid="99"/>
                                        </p:tgtEl>
                                      </p:cBhvr>
                                    </p:animEffect>
                                  </p:childTnLst>
                                </p:cTn>
                              </p:par>
                            </p:childTnLst>
                          </p:cTn>
                        </p:par>
                        <p:par>
                          <p:cTn id="144" fill="hold">
                            <p:stCondLst>
                              <p:cond delay="27500"/>
                            </p:stCondLst>
                            <p:childTnLst>
                              <p:par>
                                <p:cTn id="145" presetID="9" presetClass="entr" presetSubtype="0" fill="hold" nodeType="after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dissolve">
                                      <p:cBhvr>
                                        <p:cTn id="147" dur="500"/>
                                        <p:tgtEl>
                                          <p:spTgt spid="86"/>
                                        </p:tgtEl>
                                      </p:cBhvr>
                                    </p:animEffect>
                                  </p:childTnLst>
                                </p:cTn>
                              </p:par>
                            </p:childTnLst>
                          </p:cTn>
                        </p:par>
                        <p:par>
                          <p:cTn id="148" fill="hold">
                            <p:stCondLst>
                              <p:cond delay="28000"/>
                            </p:stCondLst>
                            <p:childTnLst>
                              <p:par>
                                <p:cTn id="149" presetID="9" presetClass="entr" presetSubtype="0" fill="hold" nodeType="afterEffect">
                                  <p:stCondLst>
                                    <p:cond delay="0"/>
                                  </p:stCondLst>
                                  <p:childTnLst>
                                    <p:set>
                                      <p:cBhvr>
                                        <p:cTn id="150" dur="1" fill="hold">
                                          <p:stCondLst>
                                            <p:cond delay="0"/>
                                          </p:stCondLst>
                                        </p:cTn>
                                        <p:tgtEl>
                                          <p:spTgt spid="87"/>
                                        </p:tgtEl>
                                        <p:attrNameLst>
                                          <p:attrName>style.visibility</p:attrName>
                                        </p:attrNameLst>
                                      </p:cBhvr>
                                      <p:to>
                                        <p:strVal val="visible"/>
                                      </p:to>
                                    </p:set>
                                    <p:animEffect transition="in" filter="dissolve">
                                      <p:cBhvr>
                                        <p:cTn id="151" dur="500"/>
                                        <p:tgtEl>
                                          <p:spTgt spid="87"/>
                                        </p:tgtEl>
                                      </p:cBhvr>
                                    </p:animEffect>
                                  </p:childTnLst>
                                </p:cTn>
                              </p:par>
                            </p:childTnLst>
                          </p:cTn>
                        </p:par>
                        <p:par>
                          <p:cTn id="152" fill="hold">
                            <p:stCondLst>
                              <p:cond delay="28500"/>
                            </p:stCondLst>
                            <p:childTnLst>
                              <p:par>
                                <p:cTn id="153" presetID="9" presetClass="entr" presetSubtype="0" fill="hold" grpId="0" nodeType="afterEffect">
                                  <p:stCondLst>
                                    <p:cond delay="2000"/>
                                  </p:stCondLst>
                                  <p:childTnLst>
                                    <p:set>
                                      <p:cBhvr>
                                        <p:cTn id="154" dur="1" fill="hold">
                                          <p:stCondLst>
                                            <p:cond delay="0"/>
                                          </p:stCondLst>
                                        </p:cTn>
                                        <p:tgtEl>
                                          <p:spTgt spid="12"/>
                                        </p:tgtEl>
                                        <p:attrNameLst>
                                          <p:attrName>style.visibility</p:attrName>
                                        </p:attrNameLst>
                                      </p:cBhvr>
                                      <p:to>
                                        <p:strVal val="visible"/>
                                      </p:to>
                                    </p:set>
                                    <p:animEffect transition="in" filter="dissolve">
                                      <p:cBhvr>
                                        <p:cTn id="155" dur="1000"/>
                                        <p:tgtEl>
                                          <p:spTgt spid="12"/>
                                        </p:tgtEl>
                                      </p:cBhvr>
                                    </p:animEffect>
                                  </p:childTnLst>
                                </p:cTn>
                              </p:par>
                            </p:childTnLst>
                          </p:cTn>
                        </p:par>
                        <p:par>
                          <p:cTn id="156" fill="hold">
                            <p:stCondLst>
                              <p:cond delay="31500"/>
                            </p:stCondLst>
                            <p:childTnLst>
                              <p:par>
                                <p:cTn id="157" presetID="9" presetClass="entr" presetSubtype="0" fill="hold" nodeType="after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dissolve">
                                      <p:cBhvr>
                                        <p:cTn id="159" dur="1000"/>
                                        <p:tgtEl>
                                          <p:spTgt spid="88"/>
                                        </p:tgtEl>
                                      </p:cBhvr>
                                    </p:animEffect>
                                  </p:childTnLst>
                                </p:cTn>
                              </p:par>
                            </p:childTnLst>
                          </p:cTn>
                        </p:par>
                        <p:par>
                          <p:cTn id="160" fill="hold">
                            <p:stCondLst>
                              <p:cond delay="32500"/>
                            </p:stCondLst>
                            <p:childTnLst>
                              <p:par>
                                <p:cTn id="161" presetID="9" presetClass="entr" presetSubtype="0" fill="hold" nodeType="after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dissolve">
                                      <p:cBhvr>
                                        <p:cTn id="163" dur="500"/>
                                        <p:tgtEl>
                                          <p:spTgt spid="25"/>
                                        </p:tgtEl>
                                      </p:cBhvr>
                                    </p:animEffect>
                                  </p:childTnLst>
                                </p:cTn>
                              </p:par>
                            </p:childTnLst>
                          </p:cTn>
                        </p:par>
                        <p:par>
                          <p:cTn id="164" fill="hold">
                            <p:stCondLst>
                              <p:cond delay="33000"/>
                            </p:stCondLst>
                            <p:childTnLst>
                              <p:par>
                                <p:cTn id="165" presetID="9" presetClass="entr" presetSubtype="0" fill="hold" nodeType="after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dissolve">
                                      <p:cBhvr>
                                        <p:cTn id="167" dur="500"/>
                                        <p:tgtEl>
                                          <p:spTgt spid="26"/>
                                        </p:tgtEl>
                                      </p:cBhvr>
                                    </p:animEffect>
                                  </p:childTnLst>
                                </p:cTn>
                              </p:par>
                            </p:childTnLst>
                          </p:cTn>
                        </p:par>
                        <p:par>
                          <p:cTn id="168" fill="hold">
                            <p:stCondLst>
                              <p:cond delay="33500"/>
                            </p:stCondLst>
                            <p:childTnLst>
                              <p:par>
                                <p:cTn id="169" presetID="9" presetClass="entr" presetSubtype="0" fill="hold" nodeType="afterEffect">
                                  <p:stCondLst>
                                    <p:cond delay="0"/>
                                  </p:stCondLst>
                                  <p:childTnLst>
                                    <p:set>
                                      <p:cBhvr>
                                        <p:cTn id="170" dur="1" fill="hold">
                                          <p:stCondLst>
                                            <p:cond delay="0"/>
                                          </p:stCondLst>
                                        </p:cTn>
                                        <p:tgtEl>
                                          <p:spTgt spid="27"/>
                                        </p:tgtEl>
                                        <p:attrNameLst>
                                          <p:attrName>style.visibility</p:attrName>
                                        </p:attrNameLst>
                                      </p:cBhvr>
                                      <p:to>
                                        <p:strVal val="visible"/>
                                      </p:to>
                                    </p:set>
                                    <p:animEffect transition="in" filter="dissolve">
                                      <p:cBhvr>
                                        <p:cTn id="171" dur="500"/>
                                        <p:tgtEl>
                                          <p:spTgt spid="27"/>
                                        </p:tgtEl>
                                      </p:cBhvr>
                                    </p:animEffect>
                                  </p:childTnLst>
                                </p:cTn>
                              </p:par>
                            </p:childTnLst>
                          </p:cTn>
                        </p:par>
                        <p:par>
                          <p:cTn id="172" fill="hold">
                            <p:stCondLst>
                              <p:cond delay="34000"/>
                            </p:stCondLst>
                            <p:childTnLst>
                              <p:par>
                                <p:cTn id="173" presetID="9" presetClass="entr" presetSubtype="0" fill="hold" nodeType="after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dissolve">
                                      <p:cBhvr>
                                        <p:cTn id="175" dur="500"/>
                                        <p:tgtEl>
                                          <p:spTgt spid="28"/>
                                        </p:tgtEl>
                                      </p:cBhvr>
                                    </p:animEffect>
                                  </p:childTnLst>
                                </p:cTn>
                              </p:par>
                            </p:childTnLst>
                          </p:cTn>
                        </p:par>
                        <p:par>
                          <p:cTn id="176" fill="hold">
                            <p:stCondLst>
                              <p:cond delay="34500"/>
                            </p:stCondLst>
                            <p:childTnLst>
                              <p:par>
                                <p:cTn id="177" presetID="9" presetClass="entr" presetSubtype="0" fill="hold" nodeType="after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dissolve">
                                      <p:cBhvr>
                                        <p:cTn id="179" dur="500"/>
                                        <p:tgtEl>
                                          <p:spTgt spid="29"/>
                                        </p:tgtEl>
                                      </p:cBhvr>
                                    </p:animEffect>
                                  </p:childTnLst>
                                </p:cTn>
                              </p:par>
                            </p:childTnLst>
                          </p:cTn>
                        </p:par>
                        <p:par>
                          <p:cTn id="180" fill="hold">
                            <p:stCondLst>
                              <p:cond delay="35000"/>
                            </p:stCondLst>
                            <p:childTnLst>
                              <p:par>
                                <p:cTn id="181" presetID="9" presetClass="entr" presetSubtype="0" fill="hold" nodeType="after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dissolve">
                                      <p:cBhvr>
                                        <p:cTn id="183" dur="500"/>
                                        <p:tgtEl>
                                          <p:spTgt spid="30"/>
                                        </p:tgtEl>
                                      </p:cBhvr>
                                    </p:animEffect>
                                  </p:childTnLst>
                                </p:cTn>
                              </p:par>
                            </p:childTnLst>
                          </p:cTn>
                        </p:par>
                        <p:par>
                          <p:cTn id="184" fill="hold">
                            <p:stCondLst>
                              <p:cond delay="35500"/>
                            </p:stCondLst>
                            <p:childTnLst>
                              <p:par>
                                <p:cTn id="185" presetID="9" presetClass="entr" presetSubtype="0" fill="hold" nodeType="afterEffect">
                                  <p:stCondLst>
                                    <p:cond delay="0"/>
                                  </p:stCondLst>
                                  <p:childTnLst>
                                    <p:set>
                                      <p:cBhvr>
                                        <p:cTn id="186" dur="1" fill="hold">
                                          <p:stCondLst>
                                            <p:cond delay="0"/>
                                          </p:stCondLst>
                                        </p:cTn>
                                        <p:tgtEl>
                                          <p:spTgt spid="31"/>
                                        </p:tgtEl>
                                        <p:attrNameLst>
                                          <p:attrName>style.visibility</p:attrName>
                                        </p:attrNameLst>
                                      </p:cBhvr>
                                      <p:to>
                                        <p:strVal val="visible"/>
                                      </p:to>
                                    </p:set>
                                    <p:animEffect transition="in" filter="dissolve">
                                      <p:cBhvr>
                                        <p:cTn id="187" dur="500"/>
                                        <p:tgtEl>
                                          <p:spTgt spid="31"/>
                                        </p:tgtEl>
                                      </p:cBhvr>
                                    </p:animEffect>
                                  </p:childTnLst>
                                </p:cTn>
                              </p:par>
                            </p:childTnLst>
                          </p:cTn>
                        </p:par>
                        <p:par>
                          <p:cTn id="188" fill="hold">
                            <p:stCondLst>
                              <p:cond delay="36000"/>
                            </p:stCondLst>
                            <p:childTnLst>
                              <p:par>
                                <p:cTn id="189" presetID="9" presetClass="entr" presetSubtype="0" fill="hold" nodeType="after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dissolve">
                                      <p:cBhvr>
                                        <p:cTn id="191" dur="500"/>
                                        <p:tgtEl>
                                          <p:spTgt spid="32"/>
                                        </p:tgtEl>
                                      </p:cBhvr>
                                    </p:animEffect>
                                  </p:childTnLst>
                                </p:cTn>
                              </p:par>
                            </p:childTnLst>
                          </p:cTn>
                        </p:par>
                        <p:par>
                          <p:cTn id="192" fill="hold">
                            <p:stCondLst>
                              <p:cond delay="36500"/>
                            </p:stCondLst>
                            <p:childTnLst>
                              <p:par>
                                <p:cTn id="193" presetID="9" presetClass="entr" presetSubtype="0" fill="hold" nodeType="after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dissolve">
                                      <p:cBhvr>
                                        <p:cTn id="195" dur="500"/>
                                        <p:tgtEl>
                                          <p:spTgt spid="33"/>
                                        </p:tgtEl>
                                      </p:cBhvr>
                                    </p:animEffect>
                                  </p:childTnLst>
                                </p:cTn>
                              </p:par>
                            </p:childTnLst>
                          </p:cTn>
                        </p:par>
                        <p:par>
                          <p:cTn id="196" fill="hold">
                            <p:stCondLst>
                              <p:cond delay="37000"/>
                            </p:stCondLst>
                            <p:childTnLst>
                              <p:par>
                                <p:cTn id="197" presetID="9" presetClass="entr" presetSubtype="0" fill="hold" nodeType="afterEffect">
                                  <p:stCondLst>
                                    <p:cond delay="0"/>
                                  </p:stCondLst>
                                  <p:childTnLst>
                                    <p:set>
                                      <p:cBhvr>
                                        <p:cTn id="198" dur="1" fill="hold">
                                          <p:stCondLst>
                                            <p:cond delay="0"/>
                                          </p:stCondLst>
                                        </p:cTn>
                                        <p:tgtEl>
                                          <p:spTgt spid="34"/>
                                        </p:tgtEl>
                                        <p:attrNameLst>
                                          <p:attrName>style.visibility</p:attrName>
                                        </p:attrNameLst>
                                      </p:cBhvr>
                                      <p:to>
                                        <p:strVal val="visible"/>
                                      </p:to>
                                    </p:set>
                                    <p:animEffect transition="in" filter="dissolve">
                                      <p:cBhvr>
                                        <p:cTn id="199" dur="500"/>
                                        <p:tgtEl>
                                          <p:spTgt spid="34"/>
                                        </p:tgtEl>
                                      </p:cBhvr>
                                    </p:animEffect>
                                  </p:childTnLst>
                                </p:cTn>
                              </p:par>
                            </p:childTnLst>
                          </p:cTn>
                        </p:par>
                        <p:par>
                          <p:cTn id="200" fill="hold">
                            <p:stCondLst>
                              <p:cond delay="37500"/>
                            </p:stCondLst>
                            <p:childTnLst>
                              <p:par>
                                <p:cTn id="201" presetID="9" presetClass="entr" presetSubtype="0" fill="hold" nodeType="afterEffect">
                                  <p:stCondLst>
                                    <p:cond delay="0"/>
                                  </p:stCondLst>
                                  <p:childTnLst>
                                    <p:set>
                                      <p:cBhvr>
                                        <p:cTn id="202" dur="1" fill="hold">
                                          <p:stCondLst>
                                            <p:cond delay="0"/>
                                          </p:stCondLst>
                                        </p:cTn>
                                        <p:tgtEl>
                                          <p:spTgt spid="35"/>
                                        </p:tgtEl>
                                        <p:attrNameLst>
                                          <p:attrName>style.visibility</p:attrName>
                                        </p:attrNameLst>
                                      </p:cBhvr>
                                      <p:to>
                                        <p:strVal val="visible"/>
                                      </p:to>
                                    </p:set>
                                    <p:animEffect transition="in" filter="dissolve">
                                      <p:cBhvr>
                                        <p:cTn id="203" dur="500"/>
                                        <p:tgtEl>
                                          <p:spTgt spid="35"/>
                                        </p:tgtEl>
                                      </p:cBhvr>
                                    </p:animEffect>
                                  </p:childTnLst>
                                </p:cTn>
                              </p:par>
                            </p:childTnLst>
                          </p:cTn>
                        </p:par>
                        <p:par>
                          <p:cTn id="204" fill="hold">
                            <p:stCondLst>
                              <p:cond delay="38000"/>
                            </p:stCondLst>
                            <p:childTnLst>
                              <p:par>
                                <p:cTn id="205" presetID="9" presetClass="entr" presetSubtype="0" fill="hold" nodeType="afterEffect">
                                  <p:stCondLst>
                                    <p:cond delay="0"/>
                                  </p:stCondLst>
                                  <p:childTnLst>
                                    <p:set>
                                      <p:cBhvr>
                                        <p:cTn id="206" dur="1" fill="hold">
                                          <p:stCondLst>
                                            <p:cond delay="0"/>
                                          </p:stCondLst>
                                        </p:cTn>
                                        <p:tgtEl>
                                          <p:spTgt spid="36"/>
                                        </p:tgtEl>
                                        <p:attrNameLst>
                                          <p:attrName>style.visibility</p:attrName>
                                        </p:attrNameLst>
                                      </p:cBhvr>
                                      <p:to>
                                        <p:strVal val="visible"/>
                                      </p:to>
                                    </p:set>
                                    <p:animEffect transition="in" filter="dissolve">
                                      <p:cBhvr>
                                        <p:cTn id="207" dur="500"/>
                                        <p:tgtEl>
                                          <p:spTgt spid="36"/>
                                        </p:tgtEl>
                                      </p:cBhvr>
                                    </p:animEffect>
                                  </p:childTnLst>
                                </p:cTn>
                              </p:par>
                            </p:childTnLst>
                          </p:cTn>
                        </p:par>
                        <p:par>
                          <p:cTn id="208" fill="hold">
                            <p:stCondLst>
                              <p:cond delay="38500"/>
                            </p:stCondLst>
                            <p:childTnLst>
                              <p:par>
                                <p:cTn id="209" presetID="9" presetClass="entr" presetSubtype="0" fill="hold" nodeType="afterEffect">
                                  <p:stCondLst>
                                    <p:cond delay="0"/>
                                  </p:stCondLst>
                                  <p:childTnLst>
                                    <p:set>
                                      <p:cBhvr>
                                        <p:cTn id="210" dur="1" fill="hold">
                                          <p:stCondLst>
                                            <p:cond delay="0"/>
                                          </p:stCondLst>
                                        </p:cTn>
                                        <p:tgtEl>
                                          <p:spTgt spid="37"/>
                                        </p:tgtEl>
                                        <p:attrNameLst>
                                          <p:attrName>style.visibility</p:attrName>
                                        </p:attrNameLst>
                                      </p:cBhvr>
                                      <p:to>
                                        <p:strVal val="visible"/>
                                      </p:to>
                                    </p:set>
                                    <p:animEffect transition="in" filter="dissolve">
                                      <p:cBhvr>
                                        <p:cTn id="211" dur="500"/>
                                        <p:tgtEl>
                                          <p:spTgt spid="37"/>
                                        </p:tgtEl>
                                      </p:cBhvr>
                                    </p:animEffect>
                                  </p:childTnLst>
                                </p:cTn>
                              </p:par>
                            </p:childTnLst>
                          </p:cTn>
                        </p:par>
                        <p:par>
                          <p:cTn id="212" fill="hold">
                            <p:stCondLst>
                              <p:cond delay="39000"/>
                            </p:stCondLst>
                            <p:childTnLst>
                              <p:par>
                                <p:cTn id="213" presetID="9" presetClass="entr" presetSubtype="0" fill="hold" nodeType="afterEffect">
                                  <p:stCondLst>
                                    <p:cond delay="0"/>
                                  </p:stCondLst>
                                  <p:childTnLst>
                                    <p:set>
                                      <p:cBhvr>
                                        <p:cTn id="214" dur="1" fill="hold">
                                          <p:stCondLst>
                                            <p:cond delay="0"/>
                                          </p:stCondLst>
                                        </p:cTn>
                                        <p:tgtEl>
                                          <p:spTgt spid="38"/>
                                        </p:tgtEl>
                                        <p:attrNameLst>
                                          <p:attrName>style.visibility</p:attrName>
                                        </p:attrNameLst>
                                      </p:cBhvr>
                                      <p:to>
                                        <p:strVal val="visible"/>
                                      </p:to>
                                    </p:set>
                                    <p:animEffect transition="in" filter="dissolve">
                                      <p:cBhvr>
                                        <p:cTn id="215" dur="500"/>
                                        <p:tgtEl>
                                          <p:spTgt spid="38"/>
                                        </p:tgtEl>
                                      </p:cBhvr>
                                    </p:animEffect>
                                  </p:childTnLst>
                                </p:cTn>
                              </p:par>
                            </p:childTnLst>
                          </p:cTn>
                        </p:par>
                        <p:par>
                          <p:cTn id="216" fill="hold">
                            <p:stCondLst>
                              <p:cond delay="39500"/>
                            </p:stCondLst>
                            <p:childTnLst>
                              <p:par>
                                <p:cTn id="217" presetID="9" presetClass="entr" presetSubtype="0" fill="hold" nodeType="afterEffect">
                                  <p:stCondLst>
                                    <p:cond delay="0"/>
                                  </p:stCondLst>
                                  <p:childTnLst>
                                    <p:set>
                                      <p:cBhvr>
                                        <p:cTn id="218" dur="1" fill="hold">
                                          <p:stCondLst>
                                            <p:cond delay="0"/>
                                          </p:stCondLst>
                                        </p:cTn>
                                        <p:tgtEl>
                                          <p:spTgt spid="39"/>
                                        </p:tgtEl>
                                        <p:attrNameLst>
                                          <p:attrName>style.visibility</p:attrName>
                                        </p:attrNameLst>
                                      </p:cBhvr>
                                      <p:to>
                                        <p:strVal val="visible"/>
                                      </p:to>
                                    </p:set>
                                    <p:animEffect transition="in" filter="dissolve">
                                      <p:cBhvr>
                                        <p:cTn id="219" dur="500"/>
                                        <p:tgtEl>
                                          <p:spTgt spid="39"/>
                                        </p:tgtEl>
                                      </p:cBhvr>
                                    </p:animEffect>
                                  </p:childTnLst>
                                </p:cTn>
                              </p:par>
                            </p:childTnLst>
                          </p:cTn>
                        </p:par>
                        <p:par>
                          <p:cTn id="220" fill="hold">
                            <p:stCondLst>
                              <p:cond delay="40000"/>
                            </p:stCondLst>
                            <p:childTnLst>
                              <p:par>
                                <p:cTn id="221" presetID="9" presetClass="entr" presetSubtype="0" fill="hold" nodeType="afterEffect">
                                  <p:stCondLst>
                                    <p:cond delay="0"/>
                                  </p:stCondLst>
                                  <p:childTnLst>
                                    <p:set>
                                      <p:cBhvr>
                                        <p:cTn id="222" dur="1" fill="hold">
                                          <p:stCondLst>
                                            <p:cond delay="0"/>
                                          </p:stCondLst>
                                        </p:cTn>
                                        <p:tgtEl>
                                          <p:spTgt spid="40"/>
                                        </p:tgtEl>
                                        <p:attrNameLst>
                                          <p:attrName>style.visibility</p:attrName>
                                        </p:attrNameLst>
                                      </p:cBhvr>
                                      <p:to>
                                        <p:strVal val="visible"/>
                                      </p:to>
                                    </p:set>
                                    <p:animEffect transition="in" filter="dissolve">
                                      <p:cBhvr>
                                        <p:cTn id="223" dur="500"/>
                                        <p:tgtEl>
                                          <p:spTgt spid="40"/>
                                        </p:tgtEl>
                                      </p:cBhvr>
                                    </p:animEffect>
                                  </p:childTnLst>
                                </p:cTn>
                              </p:par>
                            </p:childTnLst>
                          </p:cTn>
                        </p:par>
                        <p:par>
                          <p:cTn id="224" fill="hold">
                            <p:stCondLst>
                              <p:cond delay="40500"/>
                            </p:stCondLst>
                            <p:childTnLst>
                              <p:par>
                                <p:cTn id="225" presetID="9" presetClass="entr" presetSubtype="0" fill="hold" nodeType="afterEffect">
                                  <p:stCondLst>
                                    <p:cond delay="0"/>
                                  </p:stCondLst>
                                  <p:childTnLst>
                                    <p:set>
                                      <p:cBhvr>
                                        <p:cTn id="226" dur="1" fill="hold">
                                          <p:stCondLst>
                                            <p:cond delay="0"/>
                                          </p:stCondLst>
                                        </p:cTn>
                                        <p:tgtEl>
                                          <p:spTgt spid="41"/>
                                        </p:tgtEl>
                                        <p:attrNameLst>
                                          <p:attrName>style.visibility</p:attrName>
                                        </p:attrNameLst>
                                      </p:cBhvr>
                                      <p:to>
                                        <p:strVal val="visible"/>
                                      </p:to>
                                    </p:set>
                                    <p:animEffect transition="in" filter="dissolve">
                                      <p:cBhvr>
                                        <p:cTn id="227" dur="500"/>
                                        <p:tgtEl>
                                          <p:spTgt spid="41"/>
                                        </p:tgtEl>
                                      </p:cBhvr>
                                    </p:animEffect>
                                  </p:childTnLst>
                                </p:cTn>
                              </p:par>
                            </p:childTnLst>
                          </p:cTn>
                        </p:par>
                        <p:par>
                          <p:cTn id="228" fill="hold">
                            <p:stCondLst>
                              <p:cond delay="41000"/>
                            </p:stCondLst>
                            <p:childTnLst>
                              <p:par>
                                <p:cTn id="229" presetID="9" presetClass="entr" presetSubtype="0" fill="hold" nodeType="afterEffect">
                                  <p:stCondLst>
                                    <p:cond delay="0"/>
                                  </p:stCondLst>
                                  <p:childTnLst>
                                    <p:set>
                                      <p:cBhvr>
                                        <p:cTn id="230" dur="1" fill="hold">
                                          <p:stCondLst>
                                            <p:cond delay="0"/>
                                          </p:stCondLst>
                                        </p:cTn>
                                        <p:tgtEl>
                                          <p:spTgt spid="43"/>
                                        </p:tgtEl>
                                        <p:attrNameLst>
                                          <p:attrName>style.visibility</p:attrName>
                                        </p:attrNameLst>
                                      </p:cBhvr>
                                      <p:to>
                                        <p:strVal val="visible"/>
                                      </p:to>
                                    </p:set>
                                    <p:animEffect transition="in" filter="dissolve">
                                      <p:cBhvr>
                                        <p:cTn id="231" dur="500"/>
                                        <p:tgtEl>
                                          <p:spTgt spid="43"/>
                                        </p:tgtEl>
                                      </p:cBhvr>
                                    </p:animEffect>
                                  </p:childTnLst>
                                </p:cTn>
                              </p:par>
                            </p:childTnLst>
                          </p:cTn>
                        </p:par>
                        <p:par>
                          <p:cTn id="232" fill="hold">
                            <p:stCondLst>
                              <p:cond delay="41500"/>
                            </p:stCondLst>
                            <p:childTnLst>
                              <p:par>
                                <p:cTn id="233" presetID="9" presetClass="entr" presetSubtype="0" fill="hold" nodeType="afterEffect">
                                  <p:stCondLst>
                                    <p:cond delay="0"/>
                                  </p:stCondLst>
                                  <p:childTnLst>
                                    <p:set>
                                      <p:cBhvr>
                                        <p:cTn id="234" dur="1" fill="hold">
                                          <p:stCondLst>
                                            <p:cond delay="0"/>
                                          </p:stCondLst>
                                        </p:cTn>
                                        <p:tgtEl>
                                          <p:spTgt spid="44"/>
                                        </p:tgtEl>
                                        <p:attrNameLst>
                                          <p:attrName>style.visibility</p:attrName>
                                        </p:attrNameLst>
                                      </p:cBhvr>
                                      <p:to>
                                        <p:strVal val="visible"/>
                                      </p:to>
                                    </p:set>
                                    <p:animEffect transition="in" filter="dissolve">
                                      <p:cBhvr>
                                        <p:cTn id="235" dur="500"/>
                                        <p:tgtEl>
                                          <p:spTgt spid="44"/>
                                        </p:tgtEl>
                                      </p:cBhvr>
                                    </p:animEffect>
                                  </p:childTnLst>
                                </p:cTn>
                              </p:par>
                            </p:childTnLst>
                          </p:cTn>
                        </p:par>
                        <p:par>
                          <p:cTn id="236" fill="hold">
                            <p:stCondLst>
                              <p:cond delay="42000"/>
                            </p:stCondLst>
                            <p:childTnLst>
                              <p:par>
                                <p:cTn id="237" presetID="9" presetClass="entr" presetSubtype="0" fill="hold" nodeType="afterEffect">
                                  <p:stCondLst>
                                    <p:cond delay="0"/>
                                  </p:stCondLst>
                                  <p:childTnLst>
                                    <p:set>
                                      <p:cBhvr>
                                        <p:cTn id="238" dur="1" fill="hold">
                                          <p:stCondLst>
                                            <p:cond delay="0"/>
                                          </p:stCondLst>
                                        </p:cTn>
                                        <p:tgtEl>
                                          <p:spTgt spid="45"/>
                                        </p:tgtEl>
                                        <p:attrNameLst>
                                          <p:attrName>style.visibility</p:attrName>
                                        </p:attrNameLst>
                                      </p:cBhvr>
                                      <p:to>
                                        <p:strVal val="visible"/>
                                      </p:to>
                                    </p:set>
                                    <p:animEffect transition="in" filter="dissolve">
                                      <p:cBhvr>
                                        <p:cTn id="239" dur="500"/>
                                        <p:tgtEl>
                                          <p:spTgt spid="45"/>
                                        </p:tgtEl>
                                      </p:cBhvr>
                                    </p:animEffect>
                                  </p:childTnLst>
                                </p:cTn>
                              </p:par>
                            </p:childTnLst>
                          </p:cTn>
                        </p:par>
                        <p:par>
                          <p:cTn id="240" fill="hold">
                            <p:stCondLst>
                              <p:cond delay="42500"/>
                            </p:stCondLst>
                            <p:childTnLst>
                              <p:par>
                                <p:cTn id="241" presetID="9" presetClass="entr" presetSubtype="0" fill="hold" nodeType="afterEffect">
                                  <p:stCondLst>
                                    <p:cond delay="0"/>
                                  </p:stCondLst>
                                  <p:childTnLst>
                                    <p:set>
                                      <p:cBhvr>
                                        <p:cTn id="242" dur="1" fill="hold">
                                          <p:stCondLst>
                                            <p:cond delay="0"/>
                                          </p:stCondLst>
                                        </p:cTn>
                                        <p:tgtEl>
                                          <p:spTgt spid="46"/>
                                        </p:tgtEl>
                                        <p:attrNameLst>
                                          <p:attrName>style.visibility</p:attrName>
                                        </p:attrNameLst>
                                      </p:cBhvr>
                                      <p:to>
                                        <p:strVal val="visible"/>
                                      </p:to>
                                    </p:set>
                                    <p:animEffect transition="in" filter="dissolve">
                                      <p:cBhvr>
                                        <p:cTn id="243" dur="500"/>
                                        <p:tgtEl>
                                          <p:spTgt spid="46"/>
                                        </p:tgtEl>
                                      </p:cBhvr>
                                    </p:animEffect>
                                  </p:childTnLst>
                                </p:cTn>
                              </p:par>
                            </p:childTnLst>
                          </p:cTn>
                        </p:par>
                        <p:par>
                          <p:cTn id="244" fill="hold">
                            <p:stCondLst>
                              <p:cond delay="43000"/>
                            </p:stCondLst>
                            <p:childTnLst>
                              <p:par>
                                <p:cTn id="245" presetID="9" presetClass="entr" presetSubtype="0" fill="hold" nodeType="afterEffect">
                                  <p:stCondLst>
                                    <p:cond delay="0"/>
                                  </p:stCondLst>
                                  <p:childTnLst>
                                    <p:set>
                                      <p:cBhvr>
                                        <p:cTn id="246" dur="1" fill="hold">
                                          <p:stCondLst>
                                            <p:cond delay="0"/>
                                          </p:stCondLst>
                                        </p:cTn>
                                        <p:tgtEl>
                                          <p:spTgt spid="47"/>
                                        </p:tgtEl>
                                        <p:attrNameLst>
                                          <p:attrName>style.visibility</p:attrName>
                                        </p:attrNameLst>
                                      </p:cBhvr>
                                      <p:to>
                                        <p:strVal val="visible"/>
                                      </p:to>
                                    </p:set>
                                    <p:animEffect transition="in" filter="dissolve">
                                      <p:cBhvr>
                                        <p:cTn id="247" dur="500"/>
                                        <p:tgtEl>
                                          <p:spTgt spid="47"/>
                                        </p:tgtEl>
                                      </p:cBhvr>
                                    </p:animEffect>
                                  </p:childTnLst>
                                </p:cTn>
                              </p:par>
                            </p:childTnLst>
                          </p:cTn>
                        </p:par>
                        <p:par>
                          <p:cTn id="248" fill="hold">
                            <p:stCondLst>
                              <p:cond delay="43500"/>
                            </p:stCondLst>
                            <p:childTnLst>
                              <p:par>
                                <p:cTn id="249" presetID="9" presetClass="entr" presetSubtype="0" fill="hold" nodeType="afterEffect">
                                  <p:stCondLst>
                                    <p:cond delay="0"/>
                                  </p:stCondLst>
                                  <p:childTnLst>
                                    <p:set>
                                      <p:cBhvr>
                                        <p:cTn id="250" dur="1" fill="hold">
                                          <p:stCondLst>
                                            <p:cond delay="0"/>
                                          </p:stCondLst>
                                        </p:cTn>
                                        <p:tgtEl>
                                          <p:spTgt spid="48"/>
                                        </p:tgtEl>
                                        <p:attrNameLst>
                                          <p:attrName>style.visibility</p:attrName>
                                        </p:attrNameLst>
                                      </p:cBhvr>
                                      <p:to>
                                        <p:strVal val="visible"/>
                                      </p:to>
                                    </p:set>
                                    <p:animEffect transition="in" filter="dissolve">
                                      <p:cBhvr>
                                        <p:cTn id="251" dur="500"/>
                                        <p:tgtEl>
                                          <p:spTgt spid="48"/>
                                        </p:tgtEl>
                                      </p:cBhvr>
                                    </p:animEffect>
                                  </p:childTnLst>
                                </p:cTn>
                              </p:par>
                            </p:childTnLst>
                          </p:cTn>
                        </p:par>
                        <p:par>
                          <p:cTn id="252" fill="hold">
                            <p:stCondLst>
                              <p:cond delay="44000"/>
                            </p:stCondLst>
                            <p:childTnLst>
                              <p:par>
                                <p:cTn id="253" presetID="9" presetClass="entr" presetSubtype="0" fill="hold" nodeType="afterEffect">
                                  <p:stCondLst>
                                    <p:cond delay="0"/>
                                  </p:stCondLst>
                                  <p:childTnLst>
                                    <p:set>
                                      <p:cBhvr>
                                        <p:cTn id="254" dur="1" fill="hold">
                                          <p:stCondLst>
                                            <p:cond delay="0"/>
                                          </p:stCondLst>
                                        </p:cTn>
                                        <p:tgtEl>
                                          <p:spTgt spid="49"/>
                                        </p:tgtEl>
                                        <p:attrNameLst>
                                          <p:attrName>style.visibility</p:attrName>
                                        </p:attrNameLst>
                                      </p:cBhvr>
                                      <p:to>
                                        <p:strVal val="visible"/>
                                      </p:to>
                                    </p:set>
                                    <p:animEffect transition="in" filter="dissolve">
                                      <p:cBhvr>
                                        <p:cTn id="255" dur="500"/>
                                        <p:tgtEl>
                                          <p:spTgt spid="49"/>
                                        </p:tgtEl>
                                      </p:cBhvr>
                                    </p:animEffect>
                                  </p:childTnLst>
                                </p:cTn>
                              </p:par>
                            </p:childTnLst>
                          </p:cTn>
                        </p:par>
                        <p:par>
                          <p:cTn id="256" fill="hold">
                            <p:stCondLst>
                              <p:cond delay="44500"/>
                            </p:stCondLst>
                            <p:childTnLst>
                              <p:par>
                                <p:cTn id="257" presetID="9" presetClass="entr" presetSubtype="0" fill="hold" nodeType="afterEffect">
                                  <p:stCondLst>
                                    <p:cond delay="0"/>
                                  </p:stCondLst>
                                  <p:childTnLst>
                                    <p:set>
                                      <p:cBhvr>
                                        <p:cTn id="258" dur="1" fill="hold">
                                          <p:stCondLst>
                                            <p:cond delay="0"/>
                                          </p:stCondLst>
                                        </p:cTn>
                                        <p:tgtEl>
                                          <p:spTgt spid="50"/>
                                        </p:tgtEl>
                                        <p:attrNameLst>
                                          <p:attrName>style.visibility</p:attrName>
                                        </p:attrNameLst>
                                      </p:cBhvr>
                                      <p:to>
                                        <p:strVal val="visible"/>
                                      </p:to>
                                    </p:set>
                                    <p:animEffect transition="in" filter="dissolve">
                                      <p:cBhvr>
                                        <p:cTn id="259" dur="500"/>
                                        <p:tgtEl>
                                          <p:spTgt spid="50"/>
                                        </p:tgtEl>
                                      </p:cBhvr>
                                    </p:animEffect>
                                  </p:childTnLst>
                                </p:cTn>
                              </p:par>
                            </p:childTnLst>
                          </p:cTn>
                        </p:par>
                        <p:par>
                          <p:cTn id="260" fill="hold">
                            <p:stCondLst>
                              <p:cond delay="45000"/>
                            </p:stCondLst>
                            <p:childTnLst>
                              <p:par>
                                <p:cTn id="261" presetID="9" presetClass="entr" presetSubtype="0" fill="hold" nodeType="afterEffect">
                                  <p:stCondLst>
                                    <p:cond delay="0"/>
                                  </p:stCondLst>
                                  <p:childTnLst>
                                    <p:set>
                                      <p:cBhvr>
                                        <p:cTn id="262" dur="1" fill="hold">
                                          <p:stCondLst>
                                            <p:cond delay="0"/>
                                          </p:stCondLst>
                                        </p:cTn>
                                        <p:tgtEl>
                                          <p:spTgt spid="51"/>
                                        </p:tgtEl>
                                        <p:attrNameLst>
                                          <p:attrName>style.visibility</p:attrName>
                                        </p:attrNameLst>
                                      </p:cBhvr>
                                      <p:to>
                                        <p:strVal val="visible"/>
                                      </p:to>
                                    </p:set>
                                    <p:animEffect transition="in" filter="dissolve">
                                      <p:cBhvr>
                                        <p:cTn id="263" dur="500"/>
                                        <p:tgtEl>
                                          <p:spTgt spid="51"/>
                                        </p:tgtEl>
                                      </p:cBhvr>
                                    </p:animEffect>
                                  </p:childTnLst>
                                </p:cTn>
                              </p:par>
                            </p:childTnLst>
                          </p:cTn>
                        </p:par>
                        <p:par>
                          <p:cTn id="264" fill="hold">
                            <p:stCondLst>
                              <p:cond delay="45500"/>
                            </p:stCondLst>
                            <p:childTnLst>
                              <p:par>
                                <p:cTn id="265" presetID="9" presetClass="entr" presetSubtype="0" fill="hold" nodeType="after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dissolve">
                                      <p:cBhvr>
                                        <p:cTn id="267" dur="500"/>
                                        <p:tgtEl>
                                          <p:spTgt spid="52"/>
                                        </p:tgtEl>
                                      </p:cBhvr>
                                    </p:animEffect>
                                  </p:childTnLst>
                                </p:cTn>
                              </p:par>
                            </p:childTnLst>
                          </p:cTn>
                        </p:par>
                        <p:par>
                          <p:cTn id="268" fill="hold">
                            <p:stCondLst>
                              <p:cond delay="46000"/>
                            </p:stCondLst>
                            <p:childTnLst>
                              <p:par>
                                <p:cTn id="269" presetID="9" presetClass="entr" presetSubtype="0" fill="hold" nodeType="afterEffect">
                                  <p:stCondLst>
                                    <p:cond delay="0"/>
                                  </p:stCondLst>
                                  <p:childTnLst>
                                    <p:set>
                                      <p:cBhvr>
                                        <p:cTn id="270" dur="1" fill="hold">
                                          <p:stCondLst>
                                            <p:cond delay="0"/>
                                          </p:stCondLst>
                                        </p:cTn>
                                        <p:tgtEl>
                                          <p:spTgt spid="53"/>
                                        </p:tgtEl>
                                        <p:attrNameLst>
                                          <p:attrName>style.visibility</p:attrName>
                                        </p:attrNameLst>
                                      </p:cBhvr>
                                      <p:to>
                                        <p:strVal val="visible"/>
                                      </p:to>
                                    </p:set>
                                    <p:animEffect transition="in" filter="dissolve">
                                      <p:cBhvr>
                                        <p:cTn id="271" dur="500"/>
                                        <p:tgtEl>
                                          <p:spTgt spid="53"/>
                                        </p:tgtEl>
                                      </p:cBhvr>
                                    </p:animEffect>
                                  </p:childTnLst>
                                </p:cTn>
                              </p:par>
                            </p:childTnLst>
                          </p:cTn>
                        </p:par>
                        <p:par>
                          <p:cTn id="272" fill="hold">
                            <p:stCondLst>
                              <p:cond delay="46500"/>
                            </p:stCondLst>
                            <p:childTnLst>
                              <p:par>
                                <p:cTn id="273" presetID="9" presetClass="entr" presetSubtype="0" fill="hold" nodeType="afterEffect">
                                  <p:stCondLst>
                                    <p:cond delay="0"/>
                                  </p:stCondLst>
                                  <p:childTnLst>
                                    <p:set>
                                      <p:cBhvr>
                                        <p:cTn id="274" dur="1" fill="hold">
                                          <p:stCondLst>
                                            <p:cond delay="0"/>
                                          </p:stCondLst>
                                        </p:cTn>
                                        <p:tgtEl>
                                          <p:spTgt spid="54"/>
                                        </p:tgtEl>
                                        <p:attrNameLst>
                                          <p:attrName>style.visibility</p:attrName>
                                        </p:attrNameLst>
                                      </p:cBhvr>
                                      <p:to>
                                        <p:strVal val="visible"/>
                                      </p:to>
                                    </p:set>
                                    <p:animEffect transition="in" filter="dissolve">
                                      <p:cBhvr>
                                        <p:cTn id="275" dur="500"/>
                                        <p:tgtEl>
                                          <p:spTgt spid="54"/>
                                        </p:tgtEl>
                                      </p:cBhvr>
                                    </p:animEffect>
                                  </p:childTnLst>
                                </p:cTn>
                              </p:par>
                            </p:childTnLst>
                          </p:cTn>
                        </p:par>
                        <p:par>
                          <p:cTn id="276" fill="hold">
                            <p:stCondLst>
                              <p:cond delay="47000"/>
                            </p:stCondLst>
                            <p:childTnLst>
                              <p:par>
                                <p:cTn id="277" presetID="9" presetClass="entr" presetSubtype="0" fill="hold" nodeType="afterEffect">
                                  <p:stCondLst>
                                    <p:cond delay="0"/>
                                  </p:stCondLst>
                                  <p:childTnLst>
                                    <p:set>
                                      <p:cBhvr>
                                        <p:cTn id="278" dur="1" fill="hold">
                                          <p:stCondLst>
                                            <p:cond delay="0"/>
                                          </p:stCondLst>
                                        </p:cTn>
                                        <p:tgtEl>
                                          <p:spTgt spid="55"/>
                                        </p:tgtEl>
                                        <p:attrNameLst>
                                          <p:attrName>style.visibility</p:attrName>
                                        </p:attrNameLst>
                                      </p:cBhvr>
                                      <p:to>
                                        <p:strVal val="visible"/>
                                      </p:to>
                                    </p:set>
                                    <p:animEffect transition="in" filter="dissolve">
                                      <p:cBhvr>
                                        <p:cTn id="279" dur="500"/>
                                        <p:tgtEl>
                                          <p:spTgt spid="55"/>
                                        </p:tgtEl>
                                      </p:cBhvr>
                                    </p:animEffect>
                                  </p:childTnLst>
                                </p:cTn>
                              </p:par>
                            </p:childTnLst>
                          </p:cTn>
                        </p:par>
                        <p:par>
                          <p:cTn id="280" fill="hold">
                            <p:stCondLst>
                              <p:cond delay="47500"/>
                            </p:stCondLst>
                            <p:childTnLst>
                              <p:par>
                                <p:cTn id="281" presetID="9" presetClass="entr" presetSubtype="0" fill="hold" nodeType="afterEffect">
                                  <p:stCondLst>
                                    <p:cond delay="0"/>
                                  </p:stCondLst>
                                  <p:childTnLst>
                                    <p:set>
                                      <p:cBhvr>
                                        <p:cTn id="282" dur="1" fill="hold">
                                          <p:stCondLst>
                                            <p:cond delay="0"/>
                                          </p:stCondLst>
                                        </p:cTn>
                                        <p:tgtEl>
                                          <p:spTgt spid="56"/>
                                        </p:tgtEl>
                                        <p:attrNameLst>
                                          <p:attrName>style.visibility</p:attrName>
                                        </p:attrNameLst>
                                      </p:cBhvr>
                                      <p:to>
                                        <p:strVal val="visible"/>
                                      </p:to>
                                    </p:set>
                                    <p:animEffect transition="in" filter="dissolve">
                                      <p:cBhvr>
                                        <p:cTn id="283" dur="500"/>
                                        <p:tgtEl>
                                          <p:spTgt spid="56"/>
                                        </p:tgtEl>
                                      </p:cBhvr>
                                    </p:animEffect>
                                  </p:childTnLst>
                                </p:cTn>
                              </p:par>
                            </p:childTnLst>
                          </p:cTn>
                        </p:par>
                        <p:par>
                          <p:cTn id="284" fill="hold">
                            <p:stCondLst>
                              <p:cond delay="48000"/>
                            </p:stCondLst>
                            <p:childTnLst>
                              <p:par>
                                <p:cTn id="285" presetID="9" presetClass="entr" presetSubtype="0" fill="hold" nodeType="afterEffect">
                                  <p:stCondLst>
                                    <p:cond delay="0"/>
                                  </p:stCondLst>
                                  <p:childTnLst>
                                    <p:set>
                                      <p:cBhvr>
                                        <p:cTn id="286" dur="1" fill="hold">
                                          <p:stCondLst>
                                            <p:cond delay="0"/>
                                          </p:stCondLst>
                                        </p:cTn>
                                        <p:tgtEl>
                                          <p:spTgt spid="57"/>
                                        </p:tgtEl>
                                        <p:attrNameLst>
                                          <p:attrName>style.visibility</p:attrName>
                                        </p:attrNameLst>
                                      </p:cBhvr>
                                      <p:to>
                                        <p:strVal val="visible"/>
                                      </p:to>
                                    </p:set>
                                    <p:animEffect transition="in" filter="dissolve">
                                      <p:cBhvr>
                                        <p:cTn id="287" dur="500"/>
                                        <p:tgtEl>
                                          <p:spTgt spid="57"/>
                                        </p:tgtEl>
                                      </p:cBhvr>
                                    </p:animEffect>
                                  </p:childTnLst>
                                </p:cTn>
                              </p:par>
                            </p:childTnLst>
                          </p:cTn>
                        </p:par>
                        <p:par>
                          <p:cTn id="288" fill="hold">
                            <p:stCondLst>
                              <p:cond delay="48500"/>
                            </p:stCondLst>
                            <p:childTnLst>
                              <p:par>
                                <p:cTn id="289" presetID="9" presetClass="entr" presetSubtype="0" fill="hold" nodeType="afterEffect">
                                  <p:stCondLst>
                                    <p:cond delay="0"/>
                                  </p:stCondLst>
                                  <p:childTnLst>
                                    <p:set>
                                      <p:cBhvr>
                                        <p:cTn id="290" dur="1" fill="hold">
                                          <p:stCondLst>
                                            <p:cond delay="0"/>
                                          </p:stCondLst>
                                        </p:cTn>
                                        <p:tgtEl>
                                          <p:spTgt spid="58"/>
                                        </p:tgtEl>
                                        <p:attrNameLst>
                                          <p:attrName>style.visibility</p:attrName>
                                        </p:attrNameLst>
                                      </p:cBhvr>
                                      <p:to>
                                        <p:strVal val="visible"/>
                                      </p:to>
                                    </p:set>
                                    <p:animEffect transition="in" filter="dissolve">
                                      <p:cBhvr>
                                        <p:cTn id="291" dur="500"/>
                                        <p:tgtEl>
                                          <p:spTgt spid="58"/>
                                        </p:tgtEl>
                                      </p:cBhvr>
                                    </p:animEffect>
                                  </p:childTnLst>
                                </p:cTn>
                              </p:par>
                            </p:childTnLst>
                          </p:cTn>
                        </p:par>
                        <p:par>
                          <p:cTn id="292" fill="hold">
                            <p:stCondLst>
                              <p:cond delay="49000"/>
                            </p:stCondLst>
                            <p:childTnLst>
                              <p:par>
                                <p:cTn id="293" presetID="9" presetClass="entr" presetSubtype="0" fill="hold" nodeType="afterEffect">
                                  <p:stCondLst>
                                    <p:cond delay="0"/>
                                  </p:stCondLst>
                                  <p:childTnLst>
                                    <p:set>
                                      <p:cBhvr>
                                        <p:cTn id="294" dur="1" fill="hold">
                                          <p:stCondLst>
                                            <p:cond delay="0"/>
                                          </p:stCondLst>
                                        </p:cTn>
                                        <p:tgtEl>
                                          <p:spTgt spid="90"/>
                                        </p:tgtEl>
                                        <p:attrNameLst>
                                          <p:attrName>style.visibility</p:attrName>
                                        </p:attrNameLst>
                                      </p:cBhvr>
                                      <p:to>
                                        <p:strVal val="visible"/>
                                      </p:to>
                                    </p:set>
                                    <p:animEffect transition="in" filter="dissolve">
                                      <p:cBhvr>
                                        <p:cTn id="295" dur="500"/>
                                        <p:tgtEl>
                                          <p:spTgt spid="90"/>
                                        </p:tgtEl>
                                      </p:cBhvr>
                                    </p:animEffect>
                                  </p:childTnLst>
                                </p:cTn>
                              </p:par>
                            </p:childTnLst>
                          </p:cTn>
                        </p:par>
                        <p:par>
                          <p:cTn id="296" fill="hold">
                            <p:stCondLst>
                              <p:cond delay="49500"/>
                            </p:stCondLst>
                            <p:childTnLst>
                              <p:par>
                                <p:cTn id="297" presetID="9" presetClass="entr" presetSubtype="0" fill="hold" grpId="0" nodeType="afterEffect">
                                  <p:stCondLst>
                                    <p:cond delay="2000"/>
                                  </p:stCondLst>
                                  <p:childTnLst>
                                    <p:set>
                                      <p:cBhvr>
                                        <p:cTn id="298" dur="1" fill="hold">
                                          <p:stCondLst>
                                            <p:cond delay="0"/>
                                          </p:stCondLst>
                                        </p:cTn>
                                        <p:tgtEl>
                                          <p:spTgt spid="94"/>
                                        </p:tgtEl>
                                        <p:attrNameLst>
                                          <p:attrName>style.visibility</p:attrName>
                                        </p:attrNameLst>
                                      </p:cBhvr>
                                      <p:to>
                                        <p:strVal val="visible"/>
                                      </p:to>
                                    </p:set>
                                    <p:animEffect transition="in" filter="dissolve">
                                      <p:cBhvr>
                                        <p:cTn id="29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2" grpId="0" animBg="1"/>
      <p:bldP spid="14" grpId="0" animBg="1"/>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765"/>
            <a:ext cx="7772400" cy="1470025"/>
          </a:xfrm>
        </p:spPr>
        <p:txBody>
          <a:bodyPr>
            <a:noAutofit/>
          </a:bodyPr>
          <a:lstStyle/>
          <a:p>
            <a:pPr>
              <a:lnSpc>
                <a:spcPct val="120000"/>
              </a:lnSpc>
            </a:pPr>
            <a:r>
              <a:rPr lang="en-US" sz="5400" b="1" dirty="0" smtClean="0">
                <a:solidFill>
                  <a:srgbClr val="450E0B"/>
                </a:solidFill>
                <a:latin typeface="Garamond"/>
                <a:cs typeface="Garamond"/>
              </a:rPr>
              <a:t>Something is happening</a:t>
            </a:r>
            <a:endParaRPr lang="en-US" sz="5400" b="1" dirty="0">
              <a:solidFill>
                <a:srgbClr val="450E0B"/>
              </a:solidFill>
              <a:latin typeface="Garamond"/>
              <a:cs typeface="Garamond"/>
            </a:endParaRPr>
          </a:p>
        </p:txBody>
      </p:sp>
      <p:sp>
        <p:nvSpPr>
          <p:cNvPr id="3" name="Subtitle 2"/>
          <p:cNvSpPr>
            <a:spLocks noGrp="1"/>
          </p:cNvSpPr>
          <p:nvPr>
            <p:ph type="subTitle" idx="1"/>
          </p:nvPr>
        </p:nvSpPr>
        <p:spPr>
          <a:xfrm>
            <a:off x="352339" y="1781446"/>
            <a:ext cx="8414156" cy="3905772"/>
          </a:xfrm>
        </p:spPr>
        <p:txBody>
          <a:bodyPr>
            <a:noAutofit/>
          </a:bodyPr>
          <a:lstStyle/>
          <a:p>
            <a:pPr algn="l"/>
            <a:r>
              <a:rPr lang="en-US" sz="3600" i="1" dirty="0" smtClean="0">
                <a:solidFill>
                  <a:srgbClr val="450E0B"/>
                </a:solidFill>
                <a:latin typeface="Calibri"/>
                <a:cs typeface="Calibri"/>
              </a:rPr>
              <a:t>Look to the nations, watch–and be utterly amazed. For I am going to do something in your days that you would not believe, even if you were told.</a:t>
            </a:r>
          </a:p>
          <a:p>
            <a:pPr algn="l"/>
            <a:r>
              <a:rPr lang="zh-TW" altLang="en-US" sz="3600" b="1" i="1" dirty="0" smtClean="0">
                <a:solidFill>
                  <a:srgbClr val="450E0B"/>
                </a:solidFill>
                <a:cs typeface="Calibri"/>
              </a:rPr>
              <a:t>你們</a:t>
            </a:r>
            <a:r>
              <a:rPr lang="zh-TW" altLang="en-US" sz="3600" b="1" i="1" dirty="0">
                <a:solidFill>
                  <a:srgbClr val="450E0B"/>
                </a:solidFill>
                <a:cs typeface="Calibri"/>
              </a:rPr>
              <a:t>要向列國觀看，注意看</a:t>
            </a:r>
            <a:r>
              <a:rPr lang="zh-TW" altLang="en-US" sz="3600" b="1" i="1" dirty="0" smtClean="0">
                <a:solidFill>
                  <a:srgbClr val="450E0B"/>
                </a:solidFill>
                <a:cs typeface="Calibri"/>
              </a:rPr>
              <a:t>，要</a:t>
            </a:r>
            <a:r>
              <a:rPr lang="zh-TW" altLang="en-US" sz="3600" b="1" i="1" dirty="0">
                <a:solidFill>
                  <a:srgbClr val="450E0B"/>
                </a:solidFill>
                <a:cs typeface="Calibri"/>
              </a:rPr>
              <a:t>驚奇，再驚奇</a:t>
            </a:r>
            <a:r>
              <a:rPr lang="zh-TW" altLang="en-US" sz="3600" b="1" i="1" dirty="0" smtClean="0">
                <a:solidFill>
                  <a:srgbClr val="450E0B"/>
                </a:solidFill>
                <a:cs typeface="Calibri"/>
              </a:rPr>
              <a:t>！因為</a:t>
            </a:r>
            <a:r>
              <a:rPr lang="zh-TW" altLang="en-US" sz="3600" b="1" i="1" dirty="0">
                <a:solidFill>
                  <a:srgbClr val="450E0B"/>
                </a:solidFill>
                <a:cs typeface="Calibri"/>
              </a:rPr>
              <a:t>在你們的日子，有一件事發生</a:t>
            </a:r>
            <a:r>
              <a:rPr lang="zh-TW" altLang="en-US" sz="3600" b="1" i="1" dirty="0" smtClean="0">
                <a:solidFill>
                  <a:srgbClr val="450E0B"/>
                </a:solidFill>
                <a:cs typeface="Calibri"/>
              </a:rPr>
              <a:t>，儘管</a:t>
            </a:r>
            <a:r>
              <a:rPr lang="zh-TW" altLang="en-US" sz="3600" b="1" i="1" dirty="0">
                <a:solidFill>
                  <a:srgbClr val="450E0B"/>
                </a:solidFill>
                <a:cs typeface="Calibri"/>
              </a:rPr>
              <a:t>有人說了，你們還是不信。</a:t>
            </a:r>
          </a:p>
          <a:p>
            <a:pPr algn="r"/>
            <a:r>
              <a:rPr lang="en-US" sz="3600" i="1" dirty="0" smtClean="0">
                <a:solidFill>
                  <a:srgbClr val="450E0B"/>
                </a:solidFill>
                <a:latin typeface="Calibri"/>
                <a:cs typeface="Calibri"/>
              </a:rPr>
              <a:t> </a:t>
            </a:r>
            <a:r>
              <a:rPr lang="en-US" dirty="0" smtClean="0">
                <a:solidFill>
                  <a:srgbClr val="450E0B"/>
                </a:solidFill>
                <a:latin typeface="Calibri"/>
                <a:cs typeface="Calibri"/>
              </a:rPr>
              <a:t>Habakkuk</a:t>
            </a:r>
            <a:r>
              <a:rPr lang="zh-HK" altLang="en-US" b="1" dirty="0" smtClean="0">
                <a:solidFill>
                  <a:srgbClr val="450E0B"/>
                </a:solidFill>
                <a:cs typeface="Calibri"/>
              </a:rPr>
              <a:t>哈</a:t>
            </a:r>
            <a:r>
              <a:rPr lang="zh-HK" altLang="en-US" b="1" dirty="0">
                <a:solidFill>
                  <a:srgbClr val="450E0B"/>
                </a:solidFill>
                <a:cs typeface="Calibri"/>
              </a:rPr>
              <a:t>巴谷</a:t>
            </a:r>
            <a:r>
              <a:rPr lang="zh-HK" altLang="en-US" b="1" dirty="0" smtClean="0">
                <a:solidFill>
                  <a:srgbClr val="450E0B"/>
                </a:solidFill>
                <a:cs typeface="Calibri"/>
              </a:rPr>
              <a:t>書</a:t>
            </a:r>
            <a:r>
              <a:rPr lang="en-US" sz="2800" dirty="0" smtClean="0">
                <a:solidFill>
                  <a:srgbClr val="450E0B"/>
                </a:solidFill>
                <a:latin typeface="Calibri"/>
                <a:cs typeface="Calibri"/>
              </a:rPr>
              <a:t> 1:5</a:t>
            </a:r>
            <a:r>
              <a:rPr lang="en-US" sz="3600" i="1" dirty="0" smtClean="0">
                <a:solidFill>
                  <a:srgbClr val="450E0B"/>
                </a:solidFill>
                <a:latin typeface="Calibri"/>
                <a:cs typeface="Calibri"/>
              </a:rPr>
              <a:t> </a:t>
            </a:r>
            <a:endParaRPr lang="en-US" sz="4000" i="1" dirty="0">
              <a:solidFill>
                <a:srgbClr val="450E0B"/>
              </a:solidFill>
              <a:latin typeface="Calibri"/>
              <a:cs typeface="Calibri"/>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Tree>
    <p:extLst>
      <p:ext uri="{BB962C8B-B14F-4D97-AF65-F5344CB8AC3E}">
        <p14:creationId xmlns:p14="http://schemas.microsoft.com/office/powerpoint/2010/main" val="10817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childTnLst>
                          </p:cTn>
                        </p:par>
                        <p:par>
                          <p:cTn id="14" fill="hold">
                            <p:stCondLst>
                              <p:cond delay="4000"/>
                            </p:stCondLst>
                            <p:childTnLst>
                              <p:par>
                                <p:cTn id="15" presetID="9" presetClass="entr" presetSubtype="0"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1000"/>
                                        <p:tgtEl>
                                          <p:spTgt spid="3">
                                            <p:txEl>
                                              <p:pRg st="1" end="1"/>
                                            </p:txEl>
                                          </p:spTgt>
                                        </p:tgtEl>
                                      </p:cBhvr>
                                    </p:animEffect>
                                  </p:childTnLst>
                                </p:cTn>
                              </p:par>
                            </p:childTnLst>
                          </p:cTn>
                        </p:par>
                        <p:par>
                          <p:cTn id="18" fill="hold">
                            <p:stCondLst>
                              <p:cond delay="6000"/>
                            </p:stCondLst>
                            <p:childTnLst>
                              <p:par>
                                <p:cTn id="19" presetID="9"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3522"/>
            <a:ext cx="7772400" cy="1470025"/>
          </a:xfrm>
        </p:spPr>
        <p:txBody>
          <a:bodyPr>
            <a:noAutofit/>
          </a:bodyPr>
          <a:lstStyle/>
          <a:p>
            <a:pPr>
              <a:lnSpc>
                <a:spcPct val="120000"/>
              </a:lnSpc>
            </a:pPr>
            <a:r>
              <a:rPr lang="en-US" b="1" dirty="0" smtClean="0">
                <a:solidFill>
                  <a:srgbClr val="340A14"/>
                </a:solidFill>
                <a:effectLst>
                  <a:outerShdw blurRad="50800" dist="38100" dir="2700000" algn="tl" rotWithShape="0">
                    <a:srgbClr val="000000">
                      <a:alpha val="43000"/>
                    </a:srgbClr>
                  </a:outerShdw>
                </a:effectLst>
                <a:latin typeface="Garamond"/>
                <a:cs typeface="Garamond"/>
              </a:rPr>
              <a:t>How is God at Work?</a:t>
            </a:r>
            <a:endParaRPr lang="en-US" b="1" dirty="0">
              <a:solidFill>
                <a:srgbClr val="340A14"/>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1277145" y="2624688"/>
            <a:ext cx="6573316" cy="1752600"/>
          </a:xfrm>
        </p:spPr>
        <p:txBody>
          <a:bodyPr>
            <a:normAutofit/>
          </a:bodyPr>
          <a:lstStyle/>
          <a:p>
            <a:r>
              <a:rPr lang="en-US" sz="4000" dirty="0" smtClean="0">
                <a:solidFill>
                  <a:srgbClr val="4B0F0C"/>
                </a:solidFill>
                <a:effectLst>
                  <a:outerShdw blurRad="50800" dist="38100" dir="2700000" algn="tl" rotWithShape="0">
                    <a:srgbClr val="000000">
                      <a:alpha val="43000"/>
                    </a:srgbClr>
                  </a:outerShdw>
                </a:effectLst>
                <a:latin typeface="Garamond"/>
                <a:cs typeface="Garamond"/>
              </a:rPr>
              <a:t>Lessons from 1000+ </a:t>
            </a:r>
          </a:p>
          <a:p>
            <a:r>
              <a:rPr lang="en-US" sz="4000" dirty="0" smtClean="0">
                <a:solidFill>
                  <a:srgbClr val="4B0F0C"/>
                </a:solidFill>
                <a:effectLst>
                  <a:outerShdw blurRad="50800" dist="38100" dir="2700000" algn="tl" rotWithShape="0">
                    <a:srgbClr val="000000">
                      <a:alpha val="43000"/>
                    </a:srgbClr>
                  </a:outerShdw>
                </a:effectLst>
                <a:latin typeface="Garamond"/>
                <a:cs typeface="Garamond"/>
              </a:rPr>
              <a:t>Movement Interviews </a:t>
            </a:r>
            <a:r>
              <a:rPr lang="zh-TW" altLang="en-US" sz="4000" dirty="0" smtClean="0">
                <a:solidFill>
                  <a:srgbClr val="4B0F0C"/>
                </a:solidFill>
                <a:effectLst>
                  <a:outerShdw blurRad="50800" dist="38100" dir="2700000" algn="tl" rotWithShape="0">
                    <a:srgbClr val="000000">
                      <a:alpha val="43000"/>
                    </a:srgbClr>
                  </a:outerShdw>
                </a:effectLst>
                <a:latin typeface="Garamond"/>
                <a:cs typeface="Garamond"/>
              </a:rPr>
              <a:t>訪問</a:t>
            </a:r>
            <a:endParaRPr lang="en-US" sz="4000" dirty="0">
              <a:solidFill>
                <a:srgbClr val="4B0F0C"/>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Tree>
    <p:extLst>
      <p:ext uri="{BB962C8B-B14F-4D97-AF65-F5344CB8AC3E}">
        <p14:creationId xmlns:p14="http://schemas.microsoft.com/office/powerpoint/2010/main" val="78223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199" y="1289758"/>
            <a:ext cx="8074213" cy="4525963"/>
          </a:xfrm>
        </p:spPr>
        <p:txBody>
          <a:bodyPr>
            <a:normAutofit lnSpcReduction="10000"/>
          </a:bodyPr>
          <a:lstStyle/>
          <a:p>
            <a:pPr marL="514350" indent="-514350">
              <a:lnSpc>
                <a:spcPct val="120000"/>
              </a:lnSpc>
              <a:buFont typeface="+mj-lt"/>
              <a:buAutoNum type="arabicPeriod"/>
            </a:pPr>
            <a:r>
              <a:rPr lang="en-US" sz="3400" b="1" dirty="0" smtClean="0">
                <a:solidFill>
                  <a:srgbClr val="450E0B"/>
                </a:solidFill>
                <a:latin typeface="Constantia"/>
                <a:cs typeface="Constantia"/>
              </a:rPr>
              <a:t>Learn how God is at work today.</a:t>
            </a:r>
          </a:p>
          <a:p>
            <a:pPr marL="514350" indent="-514350">
              <a:lnSpc>
                <a:spcPct val="120000"/>
              </a:lnSpc>
              <a:buFont typeface="+mj-lt"/>
              <a:buAutoNum type="arabicPeriod"/>
            </a:pPr>
            <a:r>
              <a:rPr lang="en-US" sz="3400" b="1" dirty="0" smtClean="0">
                <a:solidFill>
                  <a:srgbClr val="450E0B"/>
                </a:solidFill>
                <a:latin typeface="Constantia"/>
                <a:cs typeface="Constantia"/>
              </a:rPr>
              <a:t>Inform Muslims that today is their day of salvation.</a:t>
            </a:r>
          </a:p>
          <a:p>
            <a:pPr marL="514350" indent="-514350">
              <a:lnSpc>
                <a:spcPct val="120000"/>
              </a:lnSpc>
              <a:buFont typeface="+mj-lt"/>
              <a:buAutoNum type="arabicPeriod"/>
            </a:pPr>
            <a:r>
              <a:rPr lang="en-US" sz="3400" b="1" dirty="0" smtClean="0">
                <a:solidFill>
                  <a:srgbClr val="450E0B"/>
                </a:solidFill>
                <a:latin typeface="Constantia"/>
                <a:cs typeface="Constantia"/>
              </a:rPr>
              <a:t>Inform Christians that God desires the salvation of Muslims today.</a:t>
            </a:r>
          </a:p>
          <a:p>
            <a:pPr marL="514350" indent="-514350">
              <a:lnSpc>
                <a:spcPct val="120000"/>
              </a:lnSpc>
              <a:buFont typeface="+mj-lt"/>
              <a:buAutoNum type="arabicPeriod"/>
            </a:pPr>
            <a:r>
              <a:rPr lang="en-US" sz="3400" b="1" dirty="0" smtClean="0">
                <a:solidFill>
                  <a:srgbClr val="450E0B"/>
                </a:solidFill>
                <a:latin typeface="Constantia"/>
                <a:cs typeface="Constantia"/>
              </a:rPr>
              <a:t>Align</a:t>
            </a:r>
            <a:r>
              <a:rPr lang="en-US" altLang="zh-TW" sz="3400" b="1" dirty="0" smtClean="0">
                <a:solidFill>
                  <a:srgbClr val="450E0B"/>
                </a:solidFill>
                <a:latin typeface="Constantia"/>
                <a:cs typeface="Constantia"/>
              </a:rPr>
              <a:t>(</a:t>
            </a:r>
            <a:r>
              <a:rPr lang="zh-TW" altLang="en-US" sz="3400" b="1" dirty="0" smtClean="0">
                <a:solidFill>
                  <a:srgbClr val="450E0B"/>
                </a:solidFill>
                <a:latin typeface="Constantia"/>
                <a:cs typeface="Constantia"/>
              </a:rPr>
              <a:t>校準</a:t>
            </a:r>
            <a:r>
              <a:rPr lang="en-US" altLang="zh-TW" sz="3400" b="1" dirty="0" smtClean="0">
                <a:solidFill>
                  <a:srgbClr val="450E0B"/>
                </a:solidFill>
                <a:latin typeface="Constantia"/>
                <a:cs typeface="Constantia"/>
              </a:rPr>
              <a:t>)</a:t>
            </a:r>
            <a:r>
              <a:rPr lang="en-US" sz="3400" b="1" dirty="0" smtClean="0">
                <a:solidFill>
                  <a:srgbClr val="450E0B"/>
                </a:solidFill>
                <a:latin typeface="Constantia"/>
                <a:cs typeface="Constantia"/>
              </a:rPr>
              <a:t> ourselves with the ways God is at work.</a:t>
            </a:r>
          </a:p>
        </p:txBody>
      </p:sp>
      <p:sp>
        <p:nvSpPr>
          <p:cNvPr id="17" name="Rectangle 16"/>
          <p:cNvSpPr/>
          <p:nvPr/>
        </p:nvSpPr>
        <p:spPr>
          <a:xfrm>
            <a:off x="1650160" y="274638"/>
            <a:ext cx="5816413" cy="830997"/>
          </a:xfrm>
          <a:prstGeom prst="rect">
            <a:avLst/>
          </a:prstGeom>
        </p:spPr>
        <p:txBody>
          <a:bodyPr wrap="square">
            <a:spAutoFit/>
          </a:bodyPr>
          <a:lstStyle/>
          <a:p>
            <a:r>
              <a:rPr lang="en-US" sz="4800" b="1" dirty="0" smtClean="0">
                <a:solidFill>
                  <a:srgbClr val="450E0B"/>
                </a:solidFill>
                <a:effectLst>
                  <a:outerShdw blurRad="38100" dist="38100" dir="2700000" algn="tl">
                    <a:srgbClr val="000000">
                      <a:alpha val="43137"/>
                    </a:srgbClr>
                  </a:outerShdw>
                </a:effectLst>
                <a:latin typeface="Constantia"/>
                <a:cs typeface="Constantia"/>
              </a:rPr>
              <a:t>Desired Outcomes</a:t>
            </a:r>
            <a:endParaRPr lang="en-US" sz="4800" dirty="0">
              <a:solidFill>
                <a:srgbClr val="450E0B"/>
              </a:solidFill>
            </a:endParaRPr>
          </a:p>
        </p:txBody>
      </p:sp>
    </p:spTree>
    <p:extLst>
      <p:ext uri="{BB962C8B-B14F-4D97-AF65-F5344CB8AC3E}">
        <p14:creationId xmlns:p14="http://schemas.microsoft.com/office/powerpoint/2010/main" val="9225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0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10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Picture 7" descr="WITH website homepag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56" y="-61728"/>
            <a:ext cx="9962445" cy="7012570"/>
          </a:xfrm>
          <a:prstGeom prst="rect">
            <a:avLst/>
          </a:prstGeom>
        </p:spPr>
      </p:pic>
      <p:sp>
        <p:nvSpPr>
          <p:cNvPr id="2" name="TextBox 1"/>
          <p:cNvSpPr txBox="1"/>
          <p:nvPr/>
        </p:nvSpPr>
        <p:spPr>
          <a:xfrm>
            <a:off x="4079875" y="1825625"/>
            <a:ext cx="4206875" cy="830997"/>
          </a:xfrm>
          <a:prstGeom prst="rect">
            <a:avLst/>
          </a:prstGeom>
          <a:noFill/>
        </p:spPr>
        <p:txBody>
          <a:bodyPr wrap="square" rtlCol="0">
            <a:spAutoFit/>
          </a:bodyPr>
          <a:lstStyle/>
          <a:p>
            <a:r>
              <a:rPr lang="en-US" sz="4800" b="1" i="1" dirty="0" smtClean="0">
                <a:solidFill>
                  <a:schemeClr val="bg1"/>
                </a:solidFill>
                <a:effectLst>
                  <a:outerShdw blurRad="38100" dist="38100" dir="2700000" algn="tl">
                    <a:srgbClr val="000000">
                      <a:alpha val="43137"/>
                    </a:srgbClr>
                  </a:outerShdw>
                </a:effectLst>
              </a:rPr>
              <a:t>Learn more</a:t>
            </a:r>
            <a:r>
              <a:rPr lang="mr-IN" sz="4800" b="1" i="1" dirty="0" smtClean="0">
                <a:solidFill>
                  <a:schemeClr val="bg1"/>
                </a:solidFill>
                <a:effectLst>
                  <a:outerShdw blurRad="38100" dist="38100" dir="2700000" algn="tl">
                    <a:srgbClr val="000000">
                      <a:alpha val="43137"/>
                    </a:srgbClr>
                  </a:outerShdw>
                </a:effectLst>
              </a:rPr>
              <a:t>…</a:t>
            </a:r>
            <a:endParaRPr lang="en-US"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2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239"/>
            <a:ext cx="7772400" cy="849924"/>
          </a:xfrm>
        </p:spPr>
        <p:txBody>
          <a:bodyPr>
            <a:noAutofit/>
          </a:bodyPr>
          <a:lstStyle/>
          <a:p>
            <a:pPr>
              <a:lnSpc>
                <a:spcPct val="120000"/>
              </a:lnSpc>
            </a:pPr>
            <a:r>
              <a:rPr lang="en-US" sz="3600" b="1" dirty="0" smtClean="0">
                <a:solidFill>
                  <a:srgbClr val="340A14"/>
                </a:solidFill>
                <a:effectLst>
                  <a:outerShdw blurRad="50800" dist="38100" dir="2700000" algn="tl" rotWithShape="0">
                    <a:srgbClr val="000000">
                      <a:alpha val="43000"/>
                    </a:srgbClr>
                  </a:outerShdw>
                </a:effectLst>
                <a:latin typeface="Garamond"/>
                <a:cs typeface="Garamond"/>
              </a:rPr>
              <a:t>Nine Rooms in the House of Islam</a:t>
            </a:r>
            <a:endParaRPr lang="en-US" sz="3600" b="1" dirty="0">
              <a:solidFill>
                <a:srgbClr val="340A14"/>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Content Placeholder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8309" y="1227138"/>
            <a:ext cx="8584336" cy="5421685"/>
          </a:xfrm>
          <a:prstGeom prst="rect">
            <a:avLst/>
          </a:prstGeom>
          <a:effectLst>
            <a:outerShdw blurRad="50800" dist="63500" dir="8400000" algn="tl" rotWithShape="0">
              <a:srgbClr val="000000">
                <a:alpha val="43000"/>
              </a:srgbClr>
            </a:outerShdw>
          </a:effectLst>
        </p:spPr>
      </p:pic>
      <p:sp>
        <p:nvSpPr>
          <p:cNvPr id="3" name="TextBox 2"/>
          <p:cNvSpPr txBox="1"/>
          <p:nvPr/>
        </p:nvSpPr>
        <p:spPr>
          <a:xfrm>
            <a:off x="1036478" y="3474160"/>
            <a:ext cx="1051076" cy="307777"/>
          </a:xfrm>
          <a:prstGeom prst="rect">
            <a:avLst/>
          </a:prstGeom>
          <a:noFill/>
        </p:spPr>
        <p:txBody>
          <a:bodyPr wrap="square" rtlCol="0">
            <a:spAutoFit/>
          </a:bodyPr>
          <a:lstStyle/>
          <a:p>
            <a:r>
              <a:rPr lang="en-US" sz="1400" b="1" dirty="0">
                <a:solidFill>
                  <a:srgbClr val="FFFFFF"/>
                </a:solidFill>
                <a:effectLst>
                  <a:outerShdw blurRad="38100" dist="50800" dir="2700000" algn="tl">
                    <a:srgbClr val="000000">
                      <a:alpha val="60000"/>
                    </a:srgbClr>
                  </a:outerShdw>
                </a:effectLst>
              </a:rPr>
              <a:t>West Africa</a:t>
            </a:r>
          </a:p>
        </p:txBody>
      </p:sp>
      <p:sp>
        <p:nvSpPr>
          <p:cNvPr id="7" name="Rectangle 6"/>
          <p:cNvSpPr/>
          <p:nvPr/>
        </p:nvSpPr>
        <p:spPr>
          <a:xfrm>
            <a:off x="923770" y="2769921"/>
            <a:ext cx="1165065" cy="323165"/>
          </a:xfrm>
          <a:prstGeom prst="rect">
            <a:avLst/>
          </a:prstGeom>
        </p:spPr>
        <p:txBody>
          <a:bodyPr wrap="none">
            <a:spAutoFit/>
          </a:bodyPr>
          <a:lstStyle/>
          <a:p>
            <a:r>
              <a:rPr lang="en-US" sz="1500" b="1" dirty="0">
                <a:solidFill>
                  <a:srgbClr val="FFFFFF"/>
                </a:solidFill>
                <a:effectLst>
                  <a:outerShdw blurRad="38100" dist="50800" dir="2700000" algn="tl">
                    <a:srgbClr val="000000">
                      <a:alpha val="60000"/>
                    </a:srgbClr>
                  </a:outerShdw>
                </a:effectLst>
              </a:rPr>
              <a:t>North Africa</a:t>
            </a:r>
          </a:p>
        </p:txBody>
      </p:sp>
      <p:sp>
        <p:nvSpPr>
          <p:cNvPr id="10" name="Rectangle 9"/>
          <p:cNvSpPr/>
          <p:nvPr/>
        </p:nvSpPr>
        <p:spPr>
          <a:xfrm>
            <a:off x="2575531" y="2753779"/>
            <a:ext cx="1107996" cy="323165"/>
          </a:xfrm>
          <a:prstGeom prst="rect">
            <a:avLst/>
          </a:prstGeom>
        </p:spPr>
        <p:txBody>
          <a:bodyPr wrap="none">
            <a:spAutoFit/>
          </a:bodyPr>
          <a:lstStyle/>
          <a:p>
            <a:r>
              <a:rPr lang="en-US" sz="1500" b="1" dirty="0">
                <a:solidFill>
                  <a:srgbClr val="FFFFFF"/>
                </a:solidFill>
                <a:effectLst>
                  <a:outerShdw blurRad="38100" dist="50800" dir="2700000" algn="tl">
                    <a:srgbClr val="000000">
                      <a:alpha val="60000"/>
                    </a:srgbClr>
                  </a:outerShdw>
                </a:effectLst>
              </a:rPr>
              <a:t>Arab World</a:t>
            </a:r>
          </a:p>
        </p:txBody>
      </p:sp>
      <p:sp>
        <p:nvSpPr>
          <p:cNvPr id="11" name="Rectangle 10"/>
          <p:cNvSpPr/>
          <p:nvPr/>
        </p:nvSpPr>
        <p:spPr>
          <a:xfrm>
            <a:off x="3575061" y="2446756"/>
            <a:ext cx="7744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Persian </a:t>
            </a:r>
          </a:p>
          <a:p>
            <a:r>
              <a:rPr lang="en-US" sz="1500" b="1" dirty="0" smtClean="0">
                <a:solidFill>
                  <a:srgbClr val="FFFFFF"/>
                </a:solidFill>
                <a:effectLst>
                  <a:outerShdw blurRad="38100" dist="50800" dir="2700000" algn="tl">
                    <a:srgbClr val="000000">
                      <a:alpha val="60000"/>
                    </a:srgbClr>
                  </a:outerShdw>
                </a:effectLst>
              </a:rPr>
              <a:t>World</a:t>
            </a:r>
            <a:endParaRPr lang="en-US" sz="1500" dirty="0"/>
          </a:p>
        </p:txBody>
      </p:sp>
      <p:sp>
        <p:nvSpPr>
          <p:cNvPr id="12" name="Rectangle 11"/>
          <p:cNvSpPr/>
          <p:nvPr/>
        </p:nvSpPr>
        <p:spPr>
          <a:xfrm>
            <a:off x="3778583" y="1886784"/>
            <a:ext cx="982285" cy="323165"/>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Turkestan</a:t>
            </a:r>
            <a:endParaRPr lang="en-US" sz="1500" b="1" dirty="0">
              <a:solidFill>
                <a:srgbClr val="FFFFFF"/>
              </a:solidFill>
              <a:effectLst>
                <a:outerShdw blurRad="38100" dist="50800" dir="2700000" algn="tl">
                  <a:srgbClr val="000000">
                    <a:alpha val="60000"/>
                  </a:srgbClr>
                </a:outerShdw>
              </a:effectLst>
            </a:endParaRPr>
          </a:p>
        </p:txBody>
      </p:sp>
      <p:sp>
        <p:nvSpPr>
          <p:cNvPr id="13" name="Rectangle 12"/>
          <p:cNvSpPr/>
          <p:nvPr/>
        </p:nvSpPr>
        <p:spPr>
          <a:xfrm>
            <a:off x="4245619" y="2522946"/>
            <a:ext cx="10311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Western</a:t>
            </a:r>
          </a:p>
          <a:p>
            <a:r>
              <a:rPr lang="en-US" sz="1500" b="1" dirty="0" smtClean="0">
                <a:solidFill>
                  <a:srgbClr val="FFFFFF"/>
                </a:solidFill>
                <a:effectLst>
                  <a:outerShdw blurRad="38100" dist="50800" dir="2700000" algn="tl">
                    <a:srgbClr val="000000">
                      <a:alpha val="60000"/>
                    </a:srgbClr>
                  </a:outerShdw>
                </a:effectLst>
              </a:rPr>
              <a:t>South Asia</a:t>
            </a:r>
            <a:endParaRPr lang="en-US" sz="1500" dirty="0"/>
          </a:p>
        </p:txBody>
      </p:sp>
      <p:sp>
        <p:nvSpPr>
          <p:cNvPr id="14" name="Rectangle 13"/>
          <p:cNvSpPr/>
          <p:nvPr/>
        </p:nvSpPr>
        <p:spPr>
          <a:xfrm>
            <a:off x="4923547" y="2996502"/>
            <a:ext cx="10311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Eastern</a:t>
            </a:r>
          </a:p>
          <a:p>
            <a:r>
              <a:rPr lang="en-US" sz="1500" b="1" dirty="0" smtClean="0">
                <a:solidFill>
                  <a:srgbClr val="FFFFFF"/>
                </a:solidFill>
                <a:effectLst>
                  <a:outerShdw blurRad="38100" dist="50800" dir="2700000" algn="tl">
                    <a:srgbClr val="000000">
                      <a:alpha val="60000"/>
                    </a:srgbClr>
                  </a:outerShdw>
                </a:effectLst>
              </a:rPr>
              <a:t>South Asia</a:t>
            </a:r>
            <a:endParaRPr lang="en-US" sz="1500" dirty="0"/>
          </a:p>
        </p:txBody>
      </p:sp>
      <p:sp>
        <p:nvSpPr>
          <p:cNvPr id="15" name="Rectangle 14"/>
          <p:cNvSpPr/>
          <p:nvPr/>
        </p:nvSpPr>
        <p:spPr>
          <a:xfrm>
            <a:off x="5996637" y="4148501"/>
            <a:ext cx="1320043" cy="323165"/>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Indo-Malaysia</a:t>
            </a:r>
            <a:endParaRPr lang="en-US" sz="1500" b="1" dirty="0">
              <a:solidFill>
                <a:srgbClr val="FFFFFF"/>
              </a:solidFill>
              <a:effectLst>
                <a:outerShdw blurRad="38100" dist="50800" dir="2700000" algn="tl">
                  <a:srgbClr val="000000">
                    <a:alpha val="60000"/>
                  </a:srgbClr>
                </a:outerShdw>
              </a:effectLst>
            </a:endParaRPr>
          </a:p>
        </p:txBody>
      </p:sp>
      <p:sp>
        <p:nvSpPr>
          <p:cNvPr id="16" name="TextBox 15"/>
          <p:cNvSpPr txBox="1"/>
          <p:nvPr/>
        </p:nvSpPr>
        <p:spPr>
          <a:xfrm>
            <a:off x="2632451" y="3734265"/>
            <a:ext cx="1051076" cy="307777"/>
          </a:xfrm>
          <a:prstGeom prst="rect">
            <a:avLst/>
          </a:prstGeom>
          <a:noFill/>
        </p:spPr>
        <p:txBody>
          <a:bodyPr wrap="square" rtlCol="0">
            <a:spAutoFit/>
          </a:bodyPr>
          <a:lstStyle/>
          <a:p>
            <a:r>
              <a:rPr lang="en-US" sz="1400" b="1" dirty="0" smtClean="0">
                <a:solidFill>
                  <a:srgbClr val="FFFFFF"/>
                </a:solidFill>
                <a:effectLst>
                  <a:outerShdw blurRad="38100" dist="50800" dir="2700000" algn="tl">
                    <a:srgbClr val="000000">
                      <a:alpha val="60000"/>
                    </a:srgbClr>
                  </a:outerShdw>
                </a:effectLst>
              </a:rPr>
              <a:t>East Africa</a:t>
            </a:r>
            <a:endParaRPr lang="en-US" sz="1400" b="1" dirty="0">
              <a:solidFill>
                <a:srgbClr val="FFFFFF"/>
              </a:solidFill>
              <a:effectLst>
                <a:outerShdw blurRad="38100" dist="50800" dir="2700000" algn="tl">
                  <a:srgbClr val="000000">
                    <a:alpha val="60000"/>
                  </a:srgbClr>
                </a:outerShdw>
              </a:effectLst>
            </a:endParaRPr>
          </a:p>
        </p:txBody>
      </p:sp>
    </p:spTree>
    <p:extLst>
      <p:ext uri="{BB962C8B-B14F-4D97-AF65-F5344CB8AC3E}">
        <p14:creationId xmlns:p14="http://schemas.microsoft.com/office/powerpoint/2010/main" val="335120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8535"/>
            <a:ext cx="7772400" cy="1470025"/>
          </a:xfrm>
        </p:spPr>
        <p:txBody>
          <a:bodyPr>
            <a:noAutofit/>
          </a:bodyPr>
          <a:lstStyle/>
          <a:p>
            <a:pPr>
              <a:lnSpc>
                <a:spcPct val="120000"/>
              </a:lnSpc>
            </a:pPr>
            <a:r>
              <a:rPr lang="en-US" b="1" dirty="0" smtClean="0">
                <a:solidFill>
                  <a:srgbClr val="340A14"/>
                </a:solidFill>
                <a:effectLst>
                  <a:outerShdw blurRad="50800" dist="38100" dir="2700000" algn="tl" rotWithShape="0">
                    <a:srgbClr val="000000">
                      <a:alpha val="43000"/>
                    </a:srgbClr>
                  </a:outerShdw>
                </a:effectLst>
                <a:latin typeface="Garamond"/>
                <a:cs typeface="Garamond"/>
              </a:rPr>
              <a:t>Fourteen Centuries</a:t>
            </a:r>
            <a:br>
              <a:rPr lang="en-US" b="1" dirty="0" smtClean="0">
                <a:solidFill>
                  <a:srgbClr val="340A14"/>
                </a:solidFill>
                <a:effectLst>
                  <a:outerShdw blurRad="50800" dist="38100" dir="2700000" algn="tl" rotWithShape="0">
                    <a:srgbClr val="000000">
                      <a:alpha val="43000"/>
                    </a:srgbClr>
                  </a:outerShdw>
                </a:effectLst>
                <a:latin typeface="Garamond"/>
                <a:cs typeface="Garamond"/>
              </a:rPr>
            </a:br>
            <a:r>
              <a:rPr lang="en-US" b="1" dirty="0" smtClean="0">
                <a:solidFill>
                  <a:srgbClr val="340A14"/>
                </a:solidFill>
                <a:effectLst>
                  <a:outerShdw blurRad="50800" dist="38100" dir="2700000" algn="tl" rotWithShape="0">
                    <a:srgbClr val="000000">
                      <a:alpha val="43000"/>
                    </a:srgbClr>
                  </a:outerShdw>
                </a:effectLst>
                <a:latin typeface="Garamond"/>
                <a:cs typeface="Garamond"/>
              </a:rPr>
              <a:t> of Islamic Expansion</a:t>
            </a:r>
            <a:endParaRPr lang="en-US" b="1" dirty="0">
              <a:solidFill>
                <a:srgbClr val="340A14"/>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1277145" y="3886200"/>
            <a:ext cx="6573316" cy="1752600"/>
          </a:xfrm>
        </p:spPr>
        <p:txBody>
          <a:bodyPr>
            <a:normAutofit/>
          </a:bodyPr>
          <a:lstStyle/>
          <a:p>
            <a:r>
              <a:rPr lang="en-US" sz="4000" dirty="0" smtClean="0">
                <a:solidFill>
                  <a:schemeClr val="tx1">
                    <a:lumMod val="65000"/>
                    <a:lumOff val="35000"/>
                  </a:schemeClr>
                </a:solidFill>
                <a:effectLst>
                  <a:outerShdw blurRad="50800" dist="38100" dir="2700000" algn="tl" rotWithShape="0">
                    <a:srgbClr val="000000">
                      <a:alpha val="43000"/>
                    </a:srgbClr>
                  </a:outerShdw>
                </a:effectLst>
                <a:latin typeface="Garamond"/>
                <a:cs typeface="Garamond"/>
              </a:rPr>
              <a:t>Tens of millions of Christians assimilated(</a:t>
            </a:r>
            <a:r>
              <a:rPr lang="zh-TW" altLang="en-US" sz="4000" dirty="0" smtClean="0">
                <a:solidFill>
                  <a:schemeClr val="tx1">
                    <a:lumMod val="65000"/>
                    <a:lumOff val="35000"/>
                  </a:schemeClr>
                </a:solidFill>
                <a:effectLst>
                  <a:outerShdw blurRad="50800" dist="38100" dir="2700000" algn="tl" rotWithShape="0">
                    <a:srgbClr val="000000">
                      <a:alpha val="43000"/>
                    </a:srgbClr>
                  </a:outerShdw>
                </a:effectLst>
                <a:latin typeface="Garamond"/>
                <a:cs typeface="Garamond"/>
              </a:rPr>
              <a:t>被同化</a:t>
            </a:r>
            <a:r>
              <a:rPr lang="en-US" altLang="zh-TW" sz="4000" dirty="0" smtClean="0">
                <a:solidFill>
                  <a:schemeClr val="tx1">
                    <a:lumMod val="65000"/>
                    <a:lumOff val="35000"/>
                  </a:schemeClr>
                </a:solidFill>
                <a:effectLst>
                  <a:outerShdw blurRad="50800" dist="38100" dir="2700000" algn="tl" rotWithShape="0">
                    <a:srgbClr val="000000">
                      <a:alpha val="43000"/>
                    </a:srgbClr>
                  </a:outerShdw>
                </a:effectLst>
                <a:latin typeface="Garamond"/>
                <a:cs typeface="Garamond"/>
              </a:rPr>
              <a:t>)</a:t>
            </a:r>
            <a:r>
              <a:rPr lang="en-US" sz="4000" dirty="0" smtClean="0">
                <a:solidFill>
                  <a:schemeClr val="tx1">
                    <a:lumMod val="65000"/>
                    <a:lumOff val="35000"/>
                  </a:schemeClr>
                </a:solidFill>
                <a:effectLst>
                  <a:outerShdw blurRad="50800" dist="38100" dir="2700000" algn="tl" rotWithShape="0">
                    <a:srgbClr val="000000">
                      <a:alpha val="43000"/>
                    </a:srgbClr>
                  </a:outerShdw>
                </a:effectLst>
                <a:latin typeface="Garamond"/>
                <a:cs typeface="Garamond"/>
              </a:rPr>
              <a:t> into Islam</a:t>
            </a:r>
            <a:endParaRPr lang="en-US" sz="4000" dirty="0">
              <a:solidFill>
                <a:schemeClr val="tx1">
                  <a:lumMod val="65000"/>
                  <a:lumOff val="35000"/>
                </a:schemeClr>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Tree>
    <p:extLst>
      <p:ext uri="{BB962C8B-B14F-4D97-AF65-F5344CB8AC3E}">
        <p14:creationId xmlns:p14="http://schemas.microsoft.com/office/powerpoint/2010/main" val="306195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5223"/>
            <a:ext cx="7772400" cy="1470025"/>
          </a:xfrm>
        </p:spPr>
        <p:txBody>
          <a:bodyPr>
            <a:noAutofit/>
          </a:bodyPr>
          <a:lstStyle/>
          <a:p>
            <a:pPr>
              <a:lnSpc>
                <a:spcPct val="120000"/>
              </a:lnSpc>
            </a:pPr>
            <a:r>
              <a:rPr lang="en-US" b="1" dirty="0" smtClean="0">
                <a:solidFill>
                  <a:srgbClr val="340A14"/>
                </a:solidFill>
                <a:effectLst>
                  <a:outerShdw blurRad="50800" dist="38100" dir="2700000" algn="tl" rotWithShape="0">
                    <a:srgbClr val="000000">
                      <a:alpha val="43000"/>
                    </a:srgbClr>
                  </a:outerShdw>
                </a:effectLst>
                <a:latin typeface="Garamond"/>
                <a:cs typeface="Garamond"/>
              </a:rPr>
              <a:t>But What </a:t>
            </a:r>
            <a:r>
              <a:rPr lang="en-US" b="1" dirty="0">
                <a:solidFill>
                  <a:srgbClr val="340A14"/>
                </a:solidFill>
                <a:effectLst>
                  <a:outerShdw blurRad="50800" dist="38100" dir="2700000" algn="tl" rotWithShape="0">
                    <a:srgbClr val="000000">
                      <a:alpha val="43000"/>
                    </a:srgbClr>
                  </a:outerShdw>
                </a:effectLst>
                <a:latin typeface="Garamond"/>
                <a:cs typeface="Garamond"/>
              </a:rPr>
              <a:t>A</a:t>
            </a:r>
            <a:r>
              <a:rPr lang="en-US" b="1" dirty="0" smtClean="0">
                <a:solidFill>
                  <a:srgbClr val="340A14"/>
                </a:solidFill>
                <a:effectLst>
                  <a:outerShdw blurRad="50800" dist="38100" dir="2700000" algn="tl" rotWithShape="0">
                    <a:srgbClr val="000000">
                      <a:alpha val="43000"/>
                    </a:srgbClr>
                  </a:outerShdw>
                </a:effectLst>
                <a:latin typeface="Garamond"/>
                <a:cs typeface="Garamond"/>
              </a:rPr>
              <a:t>bout the Opposite?</a:t>
            </a:r>
            <a:endParaRPr lang="en-US" b="1" dirty="0">
              <a:solidFill>
                <a:srgbClr val="340A14"/>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1277145" y="3067512"/>
            <a:ext cx="6573316" cy="1752600"/>
          </a:xfrm>
        </p:spPr>
        <p:txBody>
          <a:bodyPr>
            <a:normAutofit/>
          </a:bodyPr>
          <a:lstStyle/>
          <a:p>
            <a:r>
              <a:rPr lang="en-US" sz="4000" dirty="0" smtClean="0">
                <a:solidFill>
                  <a:schemeClr val="tx1">
                    <a:lumMod val="65000"/>
                    <a:lumOff val="35000"/>
                  </a:schemeClr>
                </a:solidFill>
                <a:effectLst>
                  <a:outerShdw blurRad="50800" dist="38100" dir="2700000" algn="tl" rotWithShape="0">
                    <a:srgbClr val="000000">
                      <a:alpha val="43000"/>
                    </a:srgbClr>
                  </a:outerShdw>
                </a:effectLst>
                <a:latin typeface="Garamond"/>
                <a:cs typeface="Garamond"/>
              </a:rPr>
              <a:t>Have there ever been Muslim movements to Christ? </a:t>
            </a:r>
            <a:endParaRPr lang="en-US" sz="4000" dirty="0">
              <a:solidFill>
                <a:schemeClr val="tx1">
                  <a:lumMod val="65000"/>
                  <a:lumOff val="35000"/>
                </a:schemeClr>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7" name="Subtitle 2"/>
          <p:cNvSpPr txBox="1">
            <a:spLocks/>
          </p:cNvSpPr>
          <p:nvPr/>
        </p:nvSpPr>
        <p:spPr>
          <a:xfrm>
            <a:off x="1614833" y="4463572"/>
            <a:ext cx="6232644" cy="115192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000" dirty="0" smtClean="0">
                <a:solidFill>
                  <a:schemeClr val="tx1">
                    <a:lumMod val="65000"/>
                    <a:lumOff val="35000"/>
                  </a:schemeClr>
                </a:solidFill>
                <a:effectLst>
                  <a:outerShdw blurRad="50800" dist="38100" dir="2700000" algn="tl" rotWithShape="0">
                    <a:srgbClr val="000000">
                      <a:alpha val="43000"/>
                    </a:srgbClr>
                  </a:outerShdw>
                </a:effectLst>
                <a:latin typeface="Garamond"/>
                <a:cs typeface="Garamond"/>
              </a:rPr>
              <a:t>If so, where, when and how? </a:t>
            </a:r>
            <a:endParaRPr lang="en-US" sz="4000" dirty="0">
              <a:solidFill>
                <a:schemeClr val="tx1">
                  <a:lumMod val="65000"/>
                  <a:lumOff val="35000"/>
                </a:schemeClr>
              </a:solidFill>
              <a:effectLst>
                <a:outerShdw blurRad="50800" dist="38100" dir="2700000" algn="tl" rotWithShape="0">
                  <a:srgbClr val="000000">
                    <a:alpha val="43000"/>
                  </a:srgbClr>
                </a:outerShdw>
              </a:effectLst>
              <a:latin typeface="Garamond"/>
              <a:cs typeface="Garamond"/>
            </a:endParaRPr>
          </a:p>
        </p:txBody>
      </p:sp>
    </p:spTree>
    <p:extLst>
      <p:ext uri="{BB962C8B-B14F-4D97-AF65-F5344CB8AC3E}">
        <p14:creationId xmlns:p14="http://schemas.microsoft.com/office/powerpoint/2010/main" val="39126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000"/>
                                        <p:tgtEl>
                                          <p:spTgt spid="3">
                                            <p:txEl>
                                              <p:pRg st="0" end="0"/>
                                            </p:txEl>
                                          </p:spTgt>
                                        </p:tgtEl>
                                      </p:cBhvr>
                                    </p:animEffect>
                                  </p:childTnLst>
                                </p:cTn>
                              </p:par>
                            </p:childTnLst>
                          </p:cTn>
                        </p:par>
                        <p:par>
                          <p:cTn id="14" fill="hold">
                            <p:stCondLst>
                              <p:cond delay="4000"/>
                            </p:stCondLst>
                            <p:childTnLst>
                              <p:par>
                                <p:cTn id="15" presetID="9" presetClass="entr" presetSubtype="0" fill="hold" grpId="0" nodeType="afterEffect">
                                  <p:stCondLst>
                                    <p:cond delay="20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4" y="144749"/>
            <a:ext cx="8997462" cy="779237"/>
          </a:xfrm>
        </p:spPr>
        <p:txBody>
          <a:bodyPr>
            <a:normAutofit/>
          </a:bodyPr>
          <a:lstStyle/>
          <a:p>
            <a:r>
              <a:rPr lang="en-US" sz="42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Muslim Movements to Christ</a:t>
            </a:r>
            <a:r>
              <a:rPr lang="en-US" sz="32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7</a:t>
            </a:r>
            <a:r>
              <a:rPr lang="en-US" sz="3000" b="1" baseline="30000" dirty="0" smtClean="0">
                <a:solidFill>
                  <a:srgbClr val="340A14"/>
                </a:solidFill>
                <a:effectLst>
                  <a:outerShdw blurRad="50800" dist="63500" dir="2700000" algn="tl" rotWithShape="0">
                    <a:srgbClr val="000000">
                      <a:alpha val="43000"/>
                    </a:srgbClr>
                  </a:outerShdw>
                </a:effectLst>
                <a:latin typeface="Garamond"/>
                <a:cs typeface="Garamond"/>
              </a:rPr>
              <a:t>th</a:t>
            </a:r>
            <a:r>
              <a:rPr lang="en-US" sz="3000" b="1" dirty="0" smtClean="0">
                <a:solidFill>
                  <a:srgbClr val="340A14"/>
                </a:solidFill>
                <a:effectLst>
                  <a:outerShdw blurRad="50800" dist="63500" dir="2700000" algn="tl" rotWithShape="0">
                    <a:srgbClr val="000000">
                      <a:alpha val="43000"/>
                    </a:srgbClr>
                  </a:outerShdw>
                </a:effectLst>
                <a:latin typeface="Garamond"/>
                <a:cs typeface="Garamond"/>
              </a:rPr>
              <a:t> -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10</a:t>
            </a:r>
            <a:r>
              <a:rPr lang="en-US" sz="3000" b="1" baseline="30000" dirty="0" smtClean="0">
                <a:solidFill>
                  <a:srgbClr val="340A14"/>
                </a:solidFill>
                <a:effectLst>
                  <a:outerShdw blurRad="50800" dist="63500" dir="2700000" algn="tl" rotWithShape="0">
                    <a:srgbClr val="000000">
                      <a:alpha val="43000"/>
                    </a:srgbClr>
                  </a:outerShdw>
                </a:effectLst>
                <a:latin typeface="Garamond"/>
                <a:cs typeface="Garamond"/>
              </a:rPr>
              <a:t>th</a:t>
            </a:r>
            <a:r>
              <a:rPr lang="en-US" sz="30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Century</a:t>
            </a:r>
            <a:endParaRPr lang="en-US" sz="3500" b="1" dirty="0">
              <a:solidFill>
                <a:srgbClr val="340A14"/>
              </a:solidFill>
              <a:effectLst>
                <a:outerShdw blurRad="50800" dist="63500" dir="2700000" algn="tl" rotWithShape="0">
                  <a:srgbClr val="000000">
                    <a:alpha val="43000"/>
                  </a:srgbClr>
                </a:outerShdw>
              </a:effectLst>
              <a:latin typeface="Garamond"/>
              <a:cs typeface="Garamond"/>
            </a:endParaRPr>
          </a:p>
        </p:txBody>
      </p:sp>
      <p:sp>
        <p:nvSpPr>
          <p:cNvPr id="15" name="Rounded Rectangle 14"/>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1028" name="Picture 4" descr="C:\Users\jcourson\AppData\Local\Microsoft\Windows\Temporary Internet Files\Content.IE5\K377JW20\MC900276832[1].wm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00189" y="2417707"/>
            <a:ext cx="191693" cy="1828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jcourson\AppData\Local\Microsoft\Windows\Temporary Internet Files\Content.IE5\K377JW20\MC900276832[1].wm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30513" y="2680076"/>
            <a:ext cx="191693" cy="182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jcourson\AppData\Local\Microsoft\Windows\Temporary Internet Files\Content.IE5\K377JW20\MC900276832[1].wm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74670" y="2943698"/>
            <a:ext cx="191693"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0" y="6618286"/>
            <a:ext cx="9227940" cy="247018"/>
            <a:chOff x="0" y="6618286"/>
            <a:chExt cx="9227940" cy="247018"/>
          </a:xfrm>
        </p:grpSpPr>
        <p:sp>
          <p:nvSpPr>
            <p:cNvPr id="17" name="TextBox 16"/>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18" name="TextBox 17"/>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19" name="Content Placeholder 3"/>
          <p:cNvPicPr>
            <a:picLocks noGrp="1"/>
          </p:cNvPicPr>
          <p:nvPr>
            <p:ph idx="1"/>
          </p:nvPr>
        </p:nvPicPr>
        <p:blipFill>
          <a:blip r:embed="rId5" cstate="screen">
            <a:extLst>
              <a:ext uri="{28A0092B-C50C-407E-A947-70E740481C1C}">
                <a14:useLocalDpi xmlns:a14="http://schemas.microsoft.com/office/drawing/2010/main" val="0"/>
              </a:ext>
            </a:extLst>
          </a:blip>
          <a:srcRect/>
          <a:stretch>
            <a:fillRect/>
          </a:stretch>
        </p:blipFill>
        <p:spPr>
          <a:effectLst>
            <a:outerShdw blurRad="50800" dist="63500" dir="8400000" algn="tl" rotWithShape="0">
              <a:srgbClr val="000000">
                <a:alpha val="43000"/>
              </a:srgbClr>
            </a:outerShdw>
          </a:effectLst>
        </p:spPr>
      </p:pic>
      <p:pic>
        <p:nvPicPr>
          <p:cNvPr id="23" name="Content Placeholder 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0665" y="1133231"/>
            <a:ext cx="8534977" cy="5390511"/>
          </a:xfrm>
          <a:prstGeom prst="rect">
            <a:avLst/>
          </a:prstGeom>
          <a:effectLst>
            <a:outerShdw blurRad="50800" dist="63500" dir="8400000" algn="tl" rotWithShape="0">
              <a:srgbClr val="000000">
                <a:alpha val="43000"/>
              </a:srgbClr>
            </a:outerShdw>
          </a:effectLst>
        </p:spPr>
      </p:pic>
      <p:sp>
        <p:nvSpPr>
          <p:cNvPr id="24" name="TextBox 23"/>
          <p:cNvSpPr txBox="1"/>
          <p:nvPr/>
        </p:nvSpPr>
        <p:spPr>
          <a:xfrm>
            <a:off x="1346639" y="767378"/>
            <a:ext cx="7129676" cy="400110"/>
          </a:xfrm>
          <a:prstGeom prst="rect">
            <a:avLst/>
          </a:prstGeom>
          <a:noFill/>
        </p:spPr>
        <p:txBody>
          <a:bodyPr wrap="none" rtlCol="0">
            <a:spAutoFit/>
          </a:bodyPr>
          <a:lstStyle/>
          <a:p>
            <a:r>
              <a:rPr lang="en-US" sz="2000" b="1" i="1" dirty="0" smtClean="0"/>
              <a:t>The first 350 years, only one dubious </a:t>
            </a:r>
            <a:r>
              <a:rPr lang="en-US" sz="2000" b="1" i="1" dirty="0"/>
              <a:t>Muslim </a:t>
            </a:r>
            <a:r>
              <a:rPr lang="en-US" sz="2000" b="1" i="1" dirty="0" smtClean="0"/>
              <a:t>movement to Christ</a:t>
            </a:r>
            <a:endParaRPr lang="en-US" sz="2000" b="1" i="1" dirty="0"/>
          </a:p>
        </p:txBody>
      </p:sp>
      <p:sp>
        <p:nvSpPr>
          <p:cNvPr id="25" name="TextBox 24"/>
          <p:cNvSpPr txBox="1"/>
          <p:nvPr/>
        </p:nvSpPr>
        <p:spPr>
          <a:xfrm>
            <a:off x="4337055" y="2054018"/>
            <a:ext cx="2648209" cy="707886"/>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sz="2000" dirty="0" smtClean="0">
                <a:solidFill>
                  <a:schemeClr val="tx2"/>
                </a:solidFill>
                <a:effectLst>
                  <a:outerShdw blurRad="50800" dist="63500" dir="2700000" algn="tl" rotWithShape="0">
                    <a:srgbClr val="000000">
                      <a:alpha val="43000"/>
                    </a:srgbClr>
                  </a:outerShdw>
                </a:effectLst>
              </a:rPr>
              <a:t> In 982 </a:t>
            </a:r>
          </a:p>
          <a:p>
            <a:pPr algn="ctr"/>
            <a:r>
              <a:rPr lang="en-US" sz="2000" dirty="0" smtClean="0">
                <a:solidFill>
                  <a:schemeClr val="tx2"/>
                </a:solidFill>
                <a:effectLst>
                  <a:outerShdw blurRad="50800" dist="63500" dir="2700000" algn="tl" rotWithShape="0">
                    <a:srgbClr val="000000">
                      <a:alpha val="43000"/>
                    </a:srgbClr>
                  </a:outerShdw>
                </a:effectLst>
              </a:rPr>
              <a:t> 12,000 Arab Muslims</a:t>
            </a:r>
            <a:endParaRPr lang="en-US" sz="2000" dirty="0">
              <a:solidFill>
                <a:schemeClr val="tx2"/>
              </a:solidFill>
              <a:effectLst>
                <a:outerShdw blurRad="50800" dist="63500" dir="2700000" algn="tl" rotWithShape="0">
                  <a:srgbClr val="000000">
                    <a:alpha val="43000"/>
                  </a:srgbClr>
                </a:outerShdw>
              </a:effectLst>
            </a:endParaRPr>
          </a:p>
        </p:txBody>
      </p:sp>
      <p:pic>
        <p:nvPicPr>
          <p:cNvPr id="27" name="Picture 4" descr="C:\Users\jcourson\AppData\Local\Microsoft\Windows\Temporary Internet Files\Content.IE5\K377JW20\MC900276832[1].wm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43169" y="2680076"/>
            <a:ext cx="191693"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5162456" y="5645883"/>
            <a:ext cx="3043604" cy="672999"/>
            <a:chOff x="5166360" y="5640018"/>
            <a:chExt cx="3043604" cy="672999"/>
          </a:xfrm>
        </p:grpSpPr>
        <p:sp>
          <p:nvSpPr>
            <p:cNvPr id="28" name="Rounded Rectangle 27"/>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3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915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003" y="1132426"/>
            <a:ext cx="8534977" cy="5390511"/>
          </a:xfrm>
          <a:prstGeom prst="rect">
            <a:avLst/>
          </a:prstGeom>
          <a:effectLst>
            <a:outerShdw blurRad="50800" dist="63500" dir="8400000" algn="tl" rotWithShape="0">
              <a:srgbClr val="000000">
                <a:alpha val="43000"/>
              </a:srgbClr>
            </a:outerShdw>
          </a:effectLst>
        </p:spPr>
      </p:pic>
      <p:grpSp>
        <p:nvGrpSpPr>
          <p:cNvPr id="2" name="Group 1"/>
          <p:cNvGrpSpPr/>
          <p:nvPr/>
        </p:nvGrpSpPr>
        <p:grpSpPr>
          <a:xfrm>
            <a:off x="5166360" y="5640018"/>
            <a:ext cx="3043604" cy="672999"/>
            <a:chOff x="5166360" y="5640018"/>
            <a:chExt cx="3043604" cy="672999"/>
          </a:xfrm>
        </p:grpSpPr>
        <p:sp>
          <p:nvSpPr>
            <p:cNvPr id="15" name="Rounded Rectangle 14"/>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3214259" y="1468735"/>
            <a:ext cx="3941550" cy="369332"/>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1095-1292 Nine Crusades.</a:t>
            </a:r>
            <a:r>
              <a:rPr lang="en-US" altLang="zh-TW" dirty="0" smtClean="0">
                <a:solidFill>
                  <a:schemeClr val="tx2"/>
                </a:solidFill>
                <a:effectLst>
                  <a:outerShdw blurRad="50800" dist="63500" dir="2700000" algn="tl" rotWithShape="0">
                    <a:srgbClr val="000000">
                      <a:alpha val="43000"/>
                    </a:srgbClr>
                  </a:outerShdw>
                </a:effectLst>
              </a:rPr>
              <a:t>(</a:t>
            </a:r>
            <a:r>
              <a:rPr lang="zh-TW" altLang="en-US" dirty="0" smtClean="0">
                <a:solidFill>
                  <a:schemeClr val="tx2"/>
                </a:solidFill>
                <a:effectLst>
                  <a:outerShdw blurRad="50800" dist="63500" dir="2700000" algn="tl" rotWithShape="0">
                    <a:srgbClr val="000000">
                      <a:alpha val="43000"/>
                    </a:srgbClr>
                  </a:outerShdw>
                </a:effectLst>
              </a:rPr>
              <a:t>十字軍東征</a:t>
            </a:r>
            <a:r>
              <a:rPr lang="en-US" altLang="zh-TW" dirty="0" smtClean="0">
                <a:solidFill>
                  <a:schemeClr val="tx2"/>
                </a:solidFill>
                <a:effectLst>
                  <a:outerShdw blurRad="50800" dist="63500" dir="2700000" algn="tl" rotWithShape="0">
                    <a:srgbClr val="000000">
                      <a:alpha val="43000"/>
                    </a:srgbClr>
                  </a:outerShdw>
                </a:effectLst>
              </a:rPr>
              <a:t>)</a:t>
            </a:r>
            <a:endParaRPr lang="en-US" dirty="0">
              <a:solidFill>
                <a:schemeClr val="tx2"/>
              </a:solidFill>
              <a:effectLst>
                <a:outerShdw blurRad="50800" dist="63500" dir="2700000" algn="tl" rotWithShape="0">
                  <a:srgbClr val="000000">
                    <a:alpha val="43000"/>
                  </a:srgbClr>
                </a:outerShdw>
              </a:effectLst>
            </a:endParaRPr>
          </a:p>
        </p:txBody>
      </p:sp>
      <p:sp>
        <p:nvSpPr>
          <p:cNvPr id="6" name="TextBox 5"/>
          <p:cNvSpPr txBox="1"/>
          <p:nvPr/>
        </p:nvSpPr>
        <p:spPr>
          <a:xfrm>
            <a:off x="555895" y="1653401"/>
            <a:ext cx="2418080"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r"/>
            <a:r>
              <a:rPr lang="en-US" dirty="0" smtClean="0">
                <a:solidFill>
                  <a:schemeClr val="tx2"/>
                </a:solidFill>
                <a:effectLst>
                  <a:outerShdw blurRad="50800" dist="63500" dir="2700000" algn="tl" rotWithShape="0">
                    <a:srgbClr val="000000">
                      <a:alpha val="43000"/>
                    </a:srgbClr>
                  </a:outerShdw>
                </a:effectLst>
              </a:rPr>
              <a:t>13</a:t>
            </a:r>
            <a:r>
              <a:rPr lang="en-US" baseline="30000" dirty="0" smtClean="0">
                <a:solidFill>
                  <a:schemeClr val="tx2"/>
                </a:solidFill>
                <a:effectLst>
                  <a:outerShdw blurRad="50800" dist="63500" dir="2700000" algn="tl" rotWithShape="0">
                    <a:srgbClr val="000000">
                      <a:alpha val="43000"/>
                    </a:srgbClr>
                  </a:outerShdw>
                </a:effectLst>
              </a:rPr>
              <a:t>th</a:t>
            </a:r>
            <a:r>
              <a:rPr lang="en-US" dirty="0" smtClean="0">
                <a:solidFill>
                  <a:schemeClr val="tx2"/>
                </a:solidFill>
                <a:effectLst>
                  <a:outerShdw blurRad="50800" dist="63500" dir="2700000" algn="tl" rotWithShape="0">
                    <a:srgbClr val="000000">
                      <a:alpha val="43000"/>
                    </a:srgbClr>
                  </a:outerShdw>
                </a:effectLst>
              </a:rPr>
              <a:t> century Inquisition</a:t>
            </a:r>
            <a:br>
              <a:rPr lang="en-US" dirty="0" smtClean="0">
                <a:solidFill>
                  <a:schemeClr val="tx2"/>
                </a:solidFill>
                <a:effectLst>
                  <a:outerShdw blurRad="50800" dist="63500" dir="2700000" algn="tl" rotWithShape="0">
                    <a:srgbClr val="000000">
                      <a:alpha val="43000"/>
                    </a:srgbClr>
                  </a:outerShdw>
                </a:effectLst>
              </a:rPr>
            </a:br>
            <a:r>
              <a:rPr lang="en-US" altLang="zh-TW" dirty="0" smtClean="0">
                <a:solidFill>
                  <a:schemeClr val="tx2"/>
                </a:solidFill>
                <a:effectLst>
                  <a:outerShdw blurRad="50800" dist="63500" dir="2700000" algn="tl" rotWithShape="0">
                    <a:srgbClr val="000000">
                      <a:alpha val="43000"/>
                    </a:srgbClr>
                  </a:outerShdw>
                </a:effectLst>
              </a:rPr>
              <a:t>(</a:t>
            </a:r>
            <a:r>
              <a:rPr lang="zh-HK" altLang="en-US" dirty="0">
                <a:solidFill>
                  <a:schemeClr val="tx2"/>
                </a:solidFill>
                <a:effectLst>
                  <a:outerShdw blurRad="50800" dist="63500" dir="2700000" algn="tl" rotWithShape="0">
                    <a:srgbClr val="000000">
                      <a:alpha val="43000"/>
                    </a:srgbClr>
                  </a:outerShdw>
                </a:effectLst>
              </a:rPr>
              <a:t>宗教裁判</a:t>
            </a:r>
            <a:r>
              <a:rPr lang="zh-HK" altLang="en-US" dirty="0" smtClean="0">
                <a:solidFill>
                  <a:schemeClr val="tx2"/>
                </a:solidFill>
                <a:effectLst>
                  <a:outerShdw blurRad="50800" dist="63500" dir="2700000" algn="tl" rotWithShape="0">
                    <a:srgbClr val="000000">
                      <a:alpha val="43000"/>
                    </a:srgbClr>
                  </a:outerShdw>
                </a:effectLst>
              </a:rPr>
              <a:t>所</a:t>
            </a:r>
            <a:r>
              <a:rPr lang="en-US" altLang="zh-TW" dirty="0" smtClean="0">
                <a:solidFill>
                  <a:schemeClr val="tx2"/>
                </a:solidFill>
                <a:effectLst>
                  <a:outerShdw blurRad="50800" dist="63500" dir="2700000" algn="tl" rotWithShape="0">
                    <a:srgbClr val="000000">
                      <a:alpha val="43000"/>
                    </a:srgbClr>
                  </a:outerShdw>
                </a:effectLst>
              </a:rPr>
              <a:t>)</a:t>
            </a:r>
            <a:endParaRPr lang="en-US" dirty="0">
              <a:solidFill>
                <a:schemeClr val="tx2"/>
              </a:solidFill>
              <a:effectLst>
                <a:outerShdw blurRad="50800" dist="63500" dir="2700000" algn="tl" rotWithShape="0">
                  <a:srgbClr val="000000">
                    <a:alpha val="43000"/>
                  </a:srgbClr>
                </a:outerShdw>
              </a:effectLst>
            </a:endParaRPr>
          </a:p>
        </p:txBody>
      </p:sp>
      <p:sp>
        <p:nvSpPr>
          <p:cNvPr id="13" name="TextBox 12"/>
          <p:cNvSpPr txBox="1"/>
          <p:nvPr/>
        </p:nvSpPr>
        <p:spPr>
          <a:xfrm>
            <a:off x="4003797" y="2461091"/>
            <a:ext cx="3831520" cy="369332"/>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1250-73 </a:t>
            </a:r>
            <a:r>
              <a:rPr lang="en-US" dirty="0" smtClean="0">
                <a:solidFill>
                  <a:srgbClr val="1F497D"/>
                </a:solidFill>
                <a:effectLst>
                  <a:outerShdw blurRad="38100" dist="38100" dir="2700000" algn="tl">
                    <a:srgbClr val="000000">
                      <a:alpha val="43137"/>
                    </a:srgbClr>
                  </a:outerShdw>
                </a:effectLst>
              </a:rPr>
              <a:t>William of Tripoli </a:t>
            </a:r>
            <a:endParaRPr lang="en-US" dirty="0">
              <a:solidFill>
                <a:srgbClr val="1F497D"/>
              </a:solidFill>
              <a:effectLst>
                <a:outerShdw blurRad="38100" dist="38100" dir="2700000" algn="tl">
                  <a:srgbClr val="000000">
                    <a:alpha val="43137"/>
                  </a:srgbClr>
                </a:outerShdw>
              </a:effectLst>
            </a:endParaRPr>
          </a:p>
        </p:txBody>
      </p:sp>
      <p:pic>
        <p:nvPicPr>
          <p:cNvPr id="1028" name="Picture 4" descr="C:\Users\jcourson\AppData\Local\Microsoft\Windows\Temporary Internet Files\Content.IE5\K377JW20\MC900276832[1].wm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500189" y="2417707"/>
            <a:ext cx="191693" cy="182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jcourson\AppData\Local\Microsoft\Windows\Temporary Internet Files\Content.IE5\K377JW20\MC900276832[1].wm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16056" y="2943698"/>
            <a:ext cx="191693"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0" y="6618286"/>
            <a:ext cx="9227940" cy="247018"/>
            <a:chOff x="0" y="6618286"/>
            <a:chExt cx="9227940" cy="247018"/>
          </a:xfrm>
        </p:grpSpPr>
        <p:sp>
          <p:nvSpPr>
            <p:cNvPr id="17" name="TextBox 16"/>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18" name="TextBox 17"/>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23" name="TextBox 22"/>
          <p:cNvSpPr txBox="1"/>
          <p:nvPr/>
        </p:nvSpPr>
        <p:spPr>
          <a:xfrm>
            <a:off x="4211835" y="3435408"/>
            <a:ext cx="2648674" cy="923330"/>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St. Dominic</a:t>
            </a:r>
            <a:endParaRPr lang="en-US" dirty="0">
              <a:solidFill>
                <a:schemeClr val="tx2"/>
              </a:solidFill>
              <a:effectLst>
                <a:outerShdw blurRad="50800" dist="63500" dir="2700000" algn="tl" rotWithShape="0">
                  <a:srgbClr val="000000">
                    <a:alpha val="43000"/>
                  </a:srgbClr>
                </a:outerShdw>
              </a:effectLst>
            </a:endParaRPr>
          </a:p>
          <a:p>
            <a:pPr algn="ctr"/>
            <a:r>
              <a:rPr lang="en-US" dirty="0" smtClean="0">
                <a:solidFill>
                  <a:schemeClr val="tx2"/>
                </a:solidFill>
                <a:effectLst>
                  <a:outerShdw blurRad="50800" dist="63500" dir="2700000" algn="tl" rotWithShape="0">
                    <a:srgbClr val="000000">
                      <a:alpha val="43000"/>
                    </a:srgbClr>
                  </a:outerShdw>
                </a:effectLst>
              </a:rPr>
              <a:t>St. Francis of Assisi</a:t>
            </a:r>
          </a:p>
          <a:p>
            <a:pPr algn="ctr"/>
            <a:r>
              <a:rPr lang="en-US" dirty="0" smtClean="0">
                <a:solidFill>
                  <a:schemeClr val="tx2"/>
                </a:solidFill>
                <a:effectLst>
                  <a:outerShdw blurRad="50800" dist="63500" dir="2700000" algn="tl" rotWithShape="0">
                    <a:srgbClr val="000000">
                      <a:alpha val="43000"/>
                    </a:srgbClr>
                  </a:outerShdw>
                </a:effectLst>
              </a:rPr>
              <a:t>and Ramon Llull</a:t>
            </a:r>
          </a:p>
        </p:txBody>
      </p:sp>
      <p:sp>
        <p:nvSpPr>
          <p:cNvPr id="24" name="TextBox 23"/>
          <p:cNvSpPr txBox="1"/>
          <p:nvPr/>
        </p:nvSpPr>
        <p:spPr>
          <a:xfrm>
            <a:off x="2464522" y="736898"/>
            <a:ext cx="4574389" cy="400110"/>
          </a:xfrm>
          <a:prstGeom prst="rect">
            <a:avLst/>
          </a:prstGeom>
          <a:noFill/>
        </p:spPr>
        <p:txBody>
          <a:bodyPr wrap="none" rtlCol="0">
            <a:spAutoFit/>
          </a:bodyPr>
          <a:lstStyle/>
          <a:p>
            <a:r>
              <a:rPr lang="en-US" sz="2000" b="1" i="1" dirty="0" smtClean="0"/>
              <a:t>Crusades, Inquisitions and Other Failures</a:t>
            </a:r>
            <a:endParaRPr lang="en-US" sz="2000" b="1" i="1" dirty="0"/>
          </a:p>
        </p:txBody>
      </p:sp>
      <p:sp>
        <p:nvSpPr>
          <p:cNvPr id="25" name="Title 1"/>
          <p:cNvSpPr txBox="1">
            <a:spLocks/>
          </p:cNvSpPr>
          <p:nvPr/>
        </p:nvSpPr>
        <p:spPr>
          <a:xfrm>
            <a:off x="-31484" y="141890"/>
            <a:ext cx="9143999" cy="7792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Muslim Movements to Christ</a:t>
            </a:r>
            <a:r>
              <a:rPr lang="en-US" sz="32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11</a:t>
            </a:r>
            <a:r>
              <a:rPr lang="en-US" sz="3000" b="1" baseline="30000" dirty="0" smtClean="0">
                <a:solidFill>
                  <a:srgbClr val="340A14"/>
                </a:solidFill>
                <a:effectLst>
                  <a:outerShdw blurRad="50800" dist="63500" dir="2700000" algn="tl" rotWithShape="0">
                    <a:srgbClr val="000000">
                      <a:alpha val="43000"/>
                    </a:srgbClr>
                  </a:outerShdw>
                </a:effectLst>
                <a:latin typeface="Garamond"/>
                <a:cs typeface="Garamond"/>
              </a:rPr>
              <a:t>th</a:t>
            </a:r>
            <a:r>
              <a:rPr lang="en-US" sz="3000" b="1" dirty="0" smtClean="0">
                <a:solidFill>
                  <a:srgbClr val="340A14"/>
                </a:solidFill>
                <a:effectLst>
                  <a:outerShdw blurRad="50800" dist="63500" dir="2700000" algn="tl" rotWithShape="0">
                    <a:srgbClr val="000000">
                      <a:alpha val="43000"/>
                    </a:srgbClr>
                  </a:outerShdw>
                </a:effectLst>
                <a:latin typeface="Garamond"/>
                <a:cs typeface="Garamond"/>
              </a:rPr>
              <a:t> -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13</a:t>
            </a:r>
            <a:r>
              <a:rPr lang="en-US" sz="3000" b="1" baseline="30000" dirty="0" smtClean="0">
                <a:solidFill>
                  <a:srgbClr val="340A14"/>
                </a:solidFill>
                <a:effectLst>
                  <a:outerShdw blurRad="50800" dist="63500" dir="2700000" algn="tl" rotWithShape="0">
                    <a:srgbClr val="000000">
                      <a:alpha val="43000"/>
                    </a:srgbClr>
                  </a:outerShdw>
                </a:effectLst>
                <a:latin typeface="Garamond"/>
                <a:cs typeface="Garamond"/>
              </a:rPr>
              <a:t>th</a:t>
            </a:r>
            <a:r>
              <a:rPr lang="en-US" sz="30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Century</a:t>
            </a:r>
            <a:endParaRPr lang="en-US" sz="3500" b="1" dirty="0">
              <a:solidFill>
                <a:srgbClr val="340A14"/>
              </a:solidFill>
              <a:effectLst>
                <a:outerShdw blurRad="50800" dist="63500" dir="2700000" algn="tl" rotWithShape="0">
                  <a:srgbClr val="000000">
                    <a:alpha val="43000"/>
                  </a:srgbClr>
                </a:outerShdw>
              </a:effectLst>
              <a:latin typeface="Garamond"/>
              <a:cs typeface="Garamond"/>
            </a:endParaRPr>
          </a:p>
        </p:txBody>
      </p:sp>
      <p:sp>
        <p:nvSpPr>
          <p:cNvPr id="3" name="TextBox 2"/>
          <p:cNvSpPr txBox="1"/>
          <p:nvPr/>
        </p:nvSpPr>
        <p:spPr>
          <a:xfrm>
            <a:off x="1952518" y="3457227"/>
            <a:ext cx="1802337" cy="369332"/>
          </a:xfrm>
          <a:prstGeom prst="rect">
            <a:avLst/>
          </a:prstGeom>
          <a:solidFill>
            <a:schemeClr val="bg2">
              <a:alpha val="70000"/>
            </a:schemeClr>
          </a:solidFill>
          <a:effectLst>
            <a:outerShdw blurRad="50800" dist="38100" dir="2700000" algn="tl" rotWithShape="0">
              <a:srgbClr val="000000">
                <a:alpha val="43000"/>
              </a:srgbClr>
            </a:outerShdw>
          </a:effectLst>
        </p:spPr>
        <p:txBody>
          <a:bodyPr wrap="square" rtlCol="0">
            <a:spAutoFit/>
          </a:bodyPr>
          <a:lstStyle/>
          <a:p>
            <a:r>
              <a:rPr lang="en-US" dirty="0">
                <a:solidFill>
                  <a:schemeClr val="tx2"/>
                </a:solidFill>
                <a:effectLst>
                  <a:outerShdw blurRad="38100" dist="38100" dir="2700000" algn="tl">
                    <a:srgbClr val="000000">
                      <a:alpha val="43137"/>
                    </a:srgbClr>
                  </a:outerShdw>
                </a:effectLst>
              </a:rPr>
              <a:t>Conrad of </a:t>
            </a:r>
            <a:r>
              <a:rPr lang="en-US" dirty="0" smtClean="0">
                <a:solidFill>
                  <a:schemeClr val="tx2"/>
                </a:solidFill>
                <a:effectLst>
                  <a:outerShdw blurRad="38100" dist="38100" dir="2700000" algn="tl">
                    <a:srgbClr val="000000">
                      <a:alpha val="43137"/>
                    </a:srgbClr>
                  </a:outerShdw>
                </a:effectLst>
              </a:rPr>
              <a:t>Ascoli</a:t>
            </a:r>
            <a:endParaRPr lang="en-US" dirty="0">
              <a:solidFill>
                <a:schemeClr val="tx2"/>
              </a:solidFill>
              <a:effectLst>
                <a:outerShdw blurRad="38100" dist="38100" dir="2700000" algn="tl">
                  <a:srgbClr val="000000">
                    <a:alpha val="43137"/>
                  </a:srgbClr>
                </a:outerShdw>
              </a:effectLst>
            </a:endParaRPr>
          </a:p>
        </p:txBody>
      </p:sp>
      <p:pic>
        <p:nvPicPr>
          <p:cNvPr id="26" name="Picture 4" descr="C:\Users\jcourson\AppData\Local\Microsoft\Windows\Temporary Internet Files\Content.IE5\K377JW20\MC900276832[1].wm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53687" y="3194875"/>
            <a:ext cx="191693" cy="18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1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500" fill="hold"/>
                                        <p:tgtEl>
                                          <p:spTgt spid="1028"/>
                                        </p:tgtEl>
                                        <p:attrNameLst>
                                          <p:attrName>ppt_w</p:attrName>
                                        </p:attrNameLst>
                                      </p:cBhvr>
                                      <p:tavLst>
                                        <p:tav tm="0">
                                          <p:val>
                                            <p:fltVal val="0"/>
                                          </p:val>
                                        </p:tav>
                                        <p:tav tm="100000">
                                          <p:val>
                                            <p:strVal val="#ppt_w"/>
                                          </p:val>
                                        </p:tav>
                                      </p:tavLst>
                                    </p:anim>
                                    <p:anim calcmode="lin" valueType="num">
                                      <p:cBhvr>
                                        <p:cTn id="27" dur="500" fill="hold"/>
                                        <p:tgtEl>
                                          <p:spTgt spid="1028"/>
                                        </p:tgtEl>
                                        <p:attrNameLst>
                                          <p:attrName>ppt_h</p:attrName>
                                        </p:attrNameLst>
                                      </p:cBhvr>
                                      <p:tavLst>
                                        <p:tav tm="0">
                                          <p:val>
                                            <p:fltVal val="0"/>
                                          </p:val>
                                        </p:tav>
                                        <p:tav tm="100000">
                                          <p:val>
                                            <p:strVal val="#ppt_h"/>
                                          </p:val>
                                        </p:tav>
                                      </p:tavLst>
                                    </p:anim>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23" grpId="0" animBg="1"/>
      <p:bldP spid="24"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8" y="209351"/>
            <a:ext cx="9059801" cy="736957"/>
          </a:xfrm>
        </p:spPr>
        <p:txBody>
          <a:bodyPr>
            <a:noAutofit/>
          </a:bodyPr>
          <a:lstStyle/>
          <a:p>
            <a:r>
              <a:rPr lang="en-US" sz="3500" b="1" dirty="0">
                <a:solidFill>
                  <a:srgbClr val="340A14"/>
                </a:solidFill>
                <a:effectLst>
                  <a:outerShdw blurRad="50800" dist="63500" dir="2700000" algn="tl" rotWithShape="0">
                    <a:srgbClr val="000000">
                      <a:alpha val="43000"/>
                    </a:srgbClr>
                  </a:outerShdw>
                </a:effectLst>
                <a:latin typeface="Garamond"/>
                <a:cs typeface="Garamond"/>
              </a:rPr>
              <a:t> Muslim Movements to Christ </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14</a:t>
            </a:r>
            <a:r>
              <a:rPr lang="en-US" sz="3500" b="1" baseline="30000" dirty="0" smtClean="0">
                <a:solidFill>
                  <a:srgbClr val="340A14"/>
                </a:solidFill>
                <a:effectLst>
                  <a:outerShdw blurRad="50800" dist="63500" dir="2700000" algn="tl" rotWithShape="0">
                    <a:srgbClr val="000000">
                      <a:alpha val="43000"/>
                    </a:srgbClr>
                  </a:outerShdw>
                </a:effectLst>
                <a:latin typeface="Garamond"/>
                <a:cs typeface="Garamond"/>
              </a:rPr>
              <a:t>th</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-18</a:t>
            </a:r>
            <a:r>
              <a:rPr lang="en-US" sz="3500" b="1" baseline="30000" dirty="0" smtClean="0">
                <a:solidFill>
                  <a:srgbClr val="340A14"/>
                </a:solidFill>
                <a:effectLst>
                  <a:outerShdw blurRad="50800" dist="63500" dir="2700000" algn="tl" rotWithShape="0">
                    <a:srgbClr val="000000">
                      <a:alpha val="43000"/>
                    </a:srgbClr>
                  </a:outerShdw>
                </a:effectLst>
                <a:latin typeface="Garamond"/>
                <a:cs typeface="Garamond"/>
              </a:rPr>
              <a:t>th</a:t>
            </a:r>
            <a:r>
              <a:rPr lang="en-US" sz="3500" b="1" dirty="0" smtClean="0">
                <a:solidFill>
                  <a:srgbClr val="340A14"/>
                </a:solidFill>
                <a:effectLst>
                  <a:outerShdw blurRad="50800" dist="63500" dir="2700000" algn="tl" rotWithShape="0">
                    <a:srgbClr val="000000">
                      <a:alpha val="43000"/>
                    </a:srgbClr>
                  </a:outerShdw>
                </a:effectLst>
                <a:latin typeface="Garamond"/>
                <a:cs typeface="Garamond"/>
              </a:rPr>
              <a:t> </a:t>
            </a:r>
            <a:r>
              <a:rPr lang="en-US" sz="3500" b="1" dirty="0">
                <a:solidFill>
                  <a:srgbClr val="340A14"/>
                </a:solidFill>
                <a:effectLst>
                  <a:outerShdw blurRad="50800" dist="63500" dir="2700000" algn="tl" rotWithShape="0">
                    <a:srgbClr val="000000">
                      <a:alpha val="43000"/>
                    </a:srgbClr>
                  </a:outerShdw>
                </a:effectLst>
                <a:latin typeface="Garamond"/>
                <a:cs typeface="Garamond"/>
              </a:rPr>
              <a:t>Century</a:t>
            </a:r>
          </a:p>
        </p:txBody>
      </p:sp>
      <p:pic>
        <p:nvPicPr>
          <p:cNvPr id="4" name="Content Placeholder 3"/>
          <p:cNvPicPr>
            <a:picLocks noGrp="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10896" y="1143000"/>
            <a:ext cx="8531352" cy="5394960"/>
          </a:xfrm>
          <a:effectLst>
            <a:outerShdw blurRad="50800" dist="63500" dir="8400000" algn="tl" rotWithShape="0">
              <a:srgbClr val="000000">
                <a:alpha val="43000"/>
              </a:srgbClr>
            </a:outerShdw>
          </a:effectLst>
        </p:spPr>
      </p:pic>
      <p:sp>
        <p:nvSpPr>
          <p:cNvPr id="14" name="Rounded Rectangle 13"/>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1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0" y="6618286"/>
            <a:ext cx="9227940" cy="247018"/>
            <a:chOff x="0" y="6618286"/>
            <a:chExt cx="9227940" cy="247018"/>
          </a:xfrm>
        </p:grpSpPr>
        <p:sp>
          <p:nvSpPr>
            <p:cNvPr id="10" name="TextBox 9"/>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11" name="TextBox 10"/>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3802938" y="2211599"/>
            <a:ext cx="2770581"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No voluntary Muslim movements to Christ.</a:t>
            </a:r>
            <a:endParaRPr lang="en-US" dirty="0">
              <a:solidFill>
                <a:schemeClr val="tx2"/>
              </a:solidFill>
              <a:effectLst>
                <a:outerShdw blurRad="50800" dist="63500" dir="2700000" algn="tl" rotWithShape="0">
                  <a:srgbClr val="000000">
                    <a:alpha val="43000"/>
                  </a:srgbClr>
                </a:outerShdw>
              </a:effectLst>
            </a:endParaRPr>
          </a:p>
        </p:txBody>
      </p:sp>
      <p:sp>
        <p:nvSpPr>
          <p:cNvPr id="13" name="TextBox 12"/>
          <p:cNvSpPr txBox="1"/>
          <p:nvPr/>
        </p:nvSpPr>
        <p:spPr>
          <a:xfrm>
            <a:off x="1277791" y="761642"/>
            <a:ext cx="6285219" cy="400110"/>
          </a:xfrm>
          <a:prstGeom prst="rect">
            <a:avLst/>
          </a:prstGeom>
          <a:noFill/>
        </p:spPr>
        <p:txBody>
          <a:bodyPr wrap="none" rtlCol="0">
            <a:spAutoFit/>
          </a:bodyPr>
          <a:lstStyle/>
          <a:p>
            <a:pPr algn="ctr"/>
            <a:r>
              <a:rPr lang="en-US" sz="2000" b="1" i="1" dirty="0" smtClean="0"/>
              <a:t>Another 500 years without a Muslim movement to Christ</a:t>
            </a:r>
            <a:endParaRPr lang="en-US" sz="2000" b="1" i="1" dirty="0"/>
          </a:p>
        </p:txBody>
      </p:sp>
    </p:spTree>
    <p:extLst>
      <p:ext uri="{BB962C8B-B14F-4D97-AF65-F5344CB8AC3E}">
        <p14:creationId xmlns:p14="http://schemas.microsoft.com/office/powerpoint/2010/main" val="10268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 name="Content Placeholder 9"/>
          <p:cNvPicPr>
            <a:picLocks/>
          </p:cNvPicPr>
          <p:nvPr/>
        </p:nvPicPr>
        <p:blipFill>
          <a:blip r:embed="rId4" cstate="screen">
            <a:extLst>
              <a:ext uri="{28A0092B-C50C-407E-A947-70E740481C1C}">
                <a14:useLocalDpi xmlns:a14="http://schemas.microsoft.com/office/drawing/2010/main" val="0"/>
              </a:ext>
            </a:extLst>
          </a:blip>
          <a:stretch>
            <a:fillRect/>
          </a:stretch>
        </p:blipFill>
        <p:spPr>
          <a:xfrm>
            <a:off x="311792" y="1148592"/>
            <a:ext cx="8531352" cy="5394960"/>
          </a:xfrm>
          <a:prstGeom prst="rect">
            <a:avLst/>
          </a:prstGeom>
          <a:effectLst>
            <a:outerShdw blurRad="50800" dist="63500" dir="8400000" algn="tl" rotWithShape="0">
              <a:srgbClr val="000000">
                <a:alpha val="43000"/>
              </a:srgbClr>
            </a:outerShdw>
          </a:effectLst>
        </p:spPr>
      </p:pic>
      <p:grpSp>
        <p:nvGrpSpPr>
          <p:cNvPr id="2" name="Group 1"/>
          <p:cNvGrpSpPr/>
          <p:nvPr/>
        </p:nvGrpSpPr>
        <p:grpSpPr>
          <a:xfrm>
            <a:off x="5166360" y="5640018"/>
            <a:ext cx="3043604" cy="672999"/>
            <a:chOff x="5166360" y="5640018"/>
            <a:chExt cx="3043604" cy="672999"/>
          </a:xfrm>
        </p:grpSpPr>
        <p:sp>
          <p:nvSpPr>
            <p:cNvPr id="5" name="Rounded Rectangle 4"/>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26245" y="527614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559" y="253977"/>
            <a:ext cx="8672526" cy="646331"/>
          </a:xfrm>
          <a:prstGeom prst="rect">
            <a:avLst/>
          </a:prstGeom>
          <a:noFill/>
        </p:spPr>
        <p:txBody>
          <a:bodyPr wrap="square" rtlCol="0">
            <a:spAutoFit/>
          </a:bodyPr>
          <a:lstStyle/>
          <a:p>
            <a:pPr algn="ct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Muslim Movements to Christ 19</a:t>
            </a:r>
            <a:r>
              <a:rPr lang="en-US" sz="3500" b="1" baseline="30000" dirty="0" smtClean="0">
                <a:solidFill>
                  <a:srgbClr val="340A14"/>
                </a:solidFill>
                <a:effectLst>
                  <a:outerShdw blurRad="50800" dist="38100" dir="2700000" algn="tl" rotWithShape="0">
                    <a:srgbClr val="000000">
                      <a:alpha val="43000"/>
                    </a:srgbClr>
                  </a:outerShdw>
                </a:effectLst>
                <a:latin typeface="Garamond"/>
                <a:cs typeface="Garamond"/>
              </a:rPr>
              <a:t>th</a:t>
            </a: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 Century</a:t>
            </a:r>
            <a:endParaRPr lang="en-US" sz="3500" dirty="0"/>
          </a:p>
        </p:txBody>
      </p:sp>
      <p:sp>
        <p:nvSpPr>
          <p:cNvPr id="9" name="TextBox 8"/>
          <p:cNvSpPr txBox="1"/>
          <p:nvPr/>
        </p:nvSpPr>
        <p:spPr>
          <a:xfrm>
            <a:off x="5536172" y="3262898"/>
            <a:ext cx="2801969"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Sadrach of Java (1835-1924) 10-20,000 Muslim converts</a:t>
            </a:r>
            <a:endParaRPr lang="en-US" dirty="0">
              <a:solidFill>
                <a:schemeClr val="tx2"/>
              </a:solidFill>
              <a:effectLst>
                <a:outerShdw blurRad="38100" dist="38100" dir="2700000" algn="tl">
                  <a:srgbClr val="000000">
                    <a:alpha val="43137"/>
                  </a:srgbClr>
                </a:outerShdw>
              </a:effectLst>
            </a:endParaRPr>
          </a:p>
        </p:txBody>
      </p:sp>
      <p:pic>
        <p:nvPicPr>
          <p:cNvPr id="11"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66036" y="288866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1904" y="3262898"/>
            <a:ext cx="2968263"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1870-1930 Catholic “White Fathers” in Algeria</a:t>
            </a:r>
            <a:endParaRPr lang="en-US" dirty="0">
              <a:solidFill>
                <a:srgbClr val="1F497D"/>
              </a:solidFill>
              <a:effectLst>
                <a:outerShdw blurRad="38100" dist="38100" dir="2700000" algn="tl">
                  <a:srgbClr val="000000">
                    <a:alpha val="43137"/>
                  </a:srgbClr>
                </a:outerShdw>
              </a:effectLst>
            </a:endParaRPr>
          </a:p>
        </p:txBody>
      </p:sp>
      <p:sp>
        <p:nvSpPr>
          <p:cNvPr id="13" name="TextBox 12"/>
          <p:cNvSpPr txBox="1"/>
          <p:nvPr/>
        </p:nvSpPr>
        <p:spPr>
          <a:xfrm>
            <a:off x="1899638" y="780991"/>
            <a:ext cx="5204495" cy="369332"/>
          </a:xfrm>
          <a:prstGeom prst="rect">
            <a:avLst/>
          </a:prstGeom>
          <a:noFill/>
        </p:spPr>
        <p:txBody>
          <a:bodyPr wrap="none" rtlCol="0">
            <a:spAutoFit/>
          </a:bodyPr>
          <a:lstStyle/>
          <a:p>
            <a:r>
              <a:rPr lang="en-US" b="1" i="1" dirty="0" smtClean="0"/>
              <a:t>The “Great Century” in the Expansion of Christianity</a:t>
            </a:r>
            <a:endParaRPr lang="en-US" b="1" i="1" dirty="0"/>
          </a:p>
        </p:txBody>
      </p:sp>
      <p:grpSp>
        <p:nvGrpSpPr>
          <p:cNvPr id="14" name="Group 13"/>
          <p:cNvGrpSpPr/>
          <p:nvPr/>
        </p:nvGrpSpPr>
        <p:grpSpPr>
          <a:xfrm>
            <a:off x="0" y="6618286"/>
            <a:ext cx="9227940" cy="247018"/>
            <a:chOff x="0" y="6618286"/>
            <a:chExt cx="9227940" cy="247018"/>
          </a:xfrm>
        </p:grpSpPr>
        <p:sp>
          <p:nvSpPr>
            <p:cNvPr id="15" name="TextBox 1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16" name="TextBox 1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7" name="TextBox 16"/>
          <p:cNvSpPr txBox="1"/>
          <p:nvPr/>
        </p:nvSpPr>
        <p:spPr>
          <a:xfrm>
            <a:off x="3758835" y="1720602"/>
            <a:ext cx="2632820"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The “Great Century” </a:t>
            </a:r>
          </a:p>
          <a:p>
            <a:pPr algn="ctr"/>
            <a:r>
              <a:rPr lang="en-US" dirty="0" smtClean="0">
                <a:solidFill>
                  <a:schemeClr val="tx2"/>
                </a:solidFill>
                <a:effectLst>
                  <a:outerShdw blurRad="50800" dist="63500" dir="2700000" algn="tl" rotWithShape="0">
                    <a:srgbClr val="000000">
                      <a:alpha val="43000"/>
                    </a:srgbClr>
                  </a:outerShdw>
                </a:effectLst>
              </a:rPr>
              <a:t> two movements</a:t>
            </a:r>
            <a:endParaRPr lang="en-US" dirty="0">
              <a:solidFill>
                <a:srgbClr val="1F497D"/>
              </a:solidFill>
              <a:effectLst>
                <a:outerShdw blurRad="38100" dist="38100" dir="2700000" algn="tl">
                  <a:srgbClr val="000000">
                    <a:alpha val="43137"/>
                  </a:srgbClr>
                </a:outerShdw>
              </a:effectLst>
            </a:endParaRPr>
          </a:p>
        </p:txBody>
      </p:sp>
      <p:sp>
        <p:nvSpPr>
          <p:cNvPr id="18" name="TextBox 17"/>
          <p:cNvSpPr txBox="1"/>
          <p:nvPr/>
        </p:nvSpPr>
        <p:spPr>
          <a:xfrm>
            <a:off x="1356360" y="4629809"/>
            <a:ext cx="2648174"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1890-1920 </a:t>
            </a:r>
            <a:r>
              <a:rPr lang="en-US" dirty="0" err="1" smtClean="0">
                <a:solidFill>
                  <a:schemeClr val="tx2"/>
                </a:solidFill>
                <a:effectLst>
                  <a:outerShdw blurRad="50800" dist="63500" dir="2700000" algn="tl" rotWithShape="0">
                    <a:srgbClr val="000000">
                      <a:alpha val="43000"/>
                    </a:srgbClr>
                  </a:outerShdw>
                </a:effectLst>
              </a:rPr>
              <a:t>Shaik</a:t>
            </a:r>
            <a:r>
              <a:rPr lang="en-US" dirty="0" smtClean="0">
                <a:solidFill>
                  <a:schemeClr val="tx2"/>
                </a:solidFill>
                <a:effectLst>
                  <a:outerShdw blurRad="50800" dist="63500" dir="2700000" algn="tl" rotWithShape="0">
                    <a:srgbClr val="000000">
                      <a:alpha val="43000"/>
                    </a:srgbClr>
                  </a:outerShdw>
                </a:effectLst>
              </a:rPr>
              <a:t> Zakaryas of Ethiopia</a:t>
            </a:r>
            <a:endParaRPr lang="en-US" dirty="0">
              <a:solidFill>
                <a:srgbClr val="1F497D"/>
              </a:solidFill>
              <a:effectLst>
                <a:outerShdw blurRad="38100" dist="38100" dir="2700000" algn="tl">
                  <a:srgbClr val="000000">
                    <a:alpha val="43137"/>
                  </a:srgbClr>
                </a:outerShdw>
              </a:effectLst>
            </a:endParaRPr>
          </a:p>
        </p:txBody>
      </p:sp>
      <p:pic>
        <p:nvPicPr>
          <p:cNvPr id="1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58833" y="4312435"/>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51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1000"/>
                                        <p:tgtEl>
                                          <p:spTgt spid="18"/>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2000"/>
                                        <p:tgtEl>
                                          <p:spTgt spid="11"/>
                                        </p:tgtEl>
                                      </p:cBhvr>
                                    </p:animEffect>
                                  </p:childTnLst>
                                </p:cTn>
                              </p:par>
                            </p:childTnLst>
                          </p:cTn>
                        </p:par>
                        <p:par>
                          <p:cTn id="36" fill="hold">
                            <p:stCondLst>
                              <p:cond delay="2000"/>
                            </p:stCondLst>
                            <p:childTnLst>
                              <p:par>
                                <p:cTn id="37" presetID="9"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 name="Content Placeholder 9"/>
          <p:cNvPicPr>
            <a:picLocks/>
          </p:cNvPicPr>
          <p:nvPr/>
        </p:nvPicPr>
        <p:blipFill>
          <a:blip r:embed="rId4" cstate="screen">
            <a:extLst>
              <a:ext uri="{28A0092B-C50C-407E-A947-70E740481C1C}">
                <a14:useLocalDpi xmlns:a14="http://schemas.microsoft.com/office/drawing/2010/main" val="0"/>
              </a:ext>
            </a:extLst>
          </a:blip>
          <a:stretch>
            <a:fillRect/>
          </a:stretch>
        </p:blipFill>
        <p:spPr>
          <a:xfrm>
            <a:off x="311792" y="1148592"/>
            <a:ext cx="8531352" cy="5394960"/>
          </a:xfrm>
          <a:prstGeom prst="rect">
            <a:avLst/>
          </a:prstGeom>
          <a:effectLst>
            <a:outerShdw blurRad="50800" dist="63500" dir="8400000" algn="tl" rotWithShape="0">
              <a:srgbClr val="000000">
                <a:alpha val="43000"/>
              </a:srgbClr>
            </a:outerShdw>
          </a:effectLst>
        </p:spPr>
      </p:pic>
      <p:grpSp>
        <p:nvGrpSpPr>
          <p:cNvPr id="2" name="Group 1"/>
          <p:cNvGrpSpPr/>
          <p:nvPr/>
        </p:nvGrpSpPr>
        <p:grpSpPr>
          <a:xfrm>
            <a:off x="5166360" y="5640018"/>
            <a:ext cx="3043604" cy="672999"/>
            <a:chOff x="5166360" y="5640018"/>
            <a:chExt cx="3043604" cy="672999"/>
          </a:xfrm>
        </p:grpSpPr>
        <p:sp>
          <p:nvSpPr>
            <p:cNvPr id="5" name="Rounded Rectangle 4"/>
            <p:cNvSpPr/>
            <p:nvPr/>
          </p:nvSpPr>
          <p:spPr>
            <a:xfrm>
              <a:off x="5166360" y="5640018"/>
              <a:ext cx="3043604" cy="672999"/>
            </a:xfrm>
            <a:prstGeom prst="roundRect">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99353" y="5836742"/>
              <a:ext cx="2448560" cy="292388"/>
            </a:xfrm>
            <a:prstGeom prst="rect">
              <a:avLst/>
            </a:prstGeom>
            <a:noFill/>
          </p:spPr>
          <p:txBody>
            <a:bodyPr wrap="square" lIns="0" rtlCol="0">
              <a:spAutoFit/>
            </a:bodyPr>
            <a:lstStyle/>
            <a:p>
              <a:r>
                <a:rPr lang="en-US" sz="1300" dirty="0" smtClean="0">
                  <a:solidFill>
                    <a:schemeClr val="tx1">
                      <a:lumMod val="50000"/>
                      <a:lumOff val="50000"/>
                    </a:schemeClr>
                  </a:solidFill>
                  <a:latin typeface="Century"/>
                  <a:cs typeface="Century"/>
                </a:rPr>
                <a:t>Muslim Movements to Christ</a:t>
              </a:r>
              <a:endParaRPr lang="en-US" sz="1300" dirty="0">
                <a:solidFill>
                  <a:schemeClr val="tx1">
                    <a:lumMod val="50000"/>
                    <a:lumOff val="50000"/>
                  </a:schemeClr>
                </a:solidFill>
                <a:latin typeface="Century"/>
                <a:cs typeface="Century"/>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259" y="5891655"/>
              <a:ext cx="18891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245" y="5276140"/>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8328" y="214901"/>
            <a:ext cx="8672526" cy="646331"/>
          </a:xfrm>
          <a:prstGeom prst="rect">
            <a:avLst/>
          </a:prstGeom>
          <a:noFill/>
        </p:spPr>
        <p:txBody>
          <a:bodyPr wrap="square" rtlCol="0">
            <a:spAutoFit/>
          </a:bodyPr>
          <a:lstStyle/>
          <a:p>
            <a:pPr algn="ct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Muslim Movements to Christ 20</a:t>
            </a:r>
            <a:r>
              <a:rPr lang="en-US" sz="3500" b="1" baseline="30000" dirty="0" smtClean="0">
                <a:solidFill>
                  <a:srgbClr val="340A14"/>
                </a:solidFill>
                <a:effectLst>
                  <a:outerShdw blurRad="50800" dist="38100" dir="2700000" algn="tl" rotWithShape="0">
                    <a:srgbClr val="000000">
                      <a:alpha val="43000"/>
                    </a:srgbClr>
                  </a:outerShdw>
                </a:effectLst>
                <a:latin typeface="Garamond"/>
                <a:cs typeface="Garamond"/>
              </a:rPr>
              <a:t>th</a:t>
            </a:r>
            <a:r>
              <a:rPr lang="en-US" sz="3500" b="1" dirty="0" smtClean="0">
                <a:solidFill>
                  <a:srgbClr val="340A14"/>
                </a:solidFill>
                <a:effectLst>
                  <a:outerShdw blurRad="50800" dist="38100" dir="2700000" algn="tl" rotWithShape="0">
                    <a:srgbClr val="000000">
                      <a:alpha val="43000"/>
                    </a:srgbClr>
                  </a:outerShdw>
                </a:effectLst>
                <a:latin typeface="Garamond"/>
                <a:cs typeface="Garamond"/>
              </a:rPr>
              <a:t> Century</a:t>
            </a:r>
            <a:endParaRPr lang="en-US" sz="3500" dirty="0"/>
          </a:p>
        </p:txBody>
      </p:sp>
      <p:sp>
        <p:nvSpPr>
          <p:cNvPr id="9" name="TextBox 8"/>
          <p:cNvSpPr txBox="1"/>
          <p:nvPr/>
        </p:nvSpPr>
        <p:spPr>
          <a:xfrm>
            <a:off x="4936907" y="4517866"/>
            <a:ext cx="2875279"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1967-1971 two million Muslims convert</a:t>
            </a:r>
            <a:endParaRPr lang="en-US" dirty="0">
              <a:solidFill>
                <a:srgbClr val="1F497D"/>
              </a:solidFill>
              <a:effectLst>
                <a:outerShdw blurRad="38100" dist="38100" dir="2700000" algn="tl">
                  <a:srgbClr val="000000">
                    <a:alpha val="43137"/>
                  </a:srgbClr>
                </a:outerShdw>
              </a:effectLst>
            </a:endParaRPr>
          </a:p>
        </p:txBody>
      </p:sp>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581" y="2856954"/>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40080" y="3129346"/>
            <a:ext cx="2362585" cy="923330"/>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1990s Algerian Civil War 10-30,000 Berbers turn to Christ.</a:t>
            </a:r>
            <a:endParaRPr lang="en-US" dirty="0">
              <a:solidFill>
                <a:srgbClr val="1F497D"/>
              </a:solidFill>
              <a:effectLst>
                <a:outerShdw blurRad="38100" dist="38100" dir="2700000" algn="tl">
                  <a:srgbClr val="000000">
                    <a:alpha val="43137"/>
                  </a:srgbClr>
                </a:outerShdw>
              </a:effectLst>
            </a:endParaRPr>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867" y="283092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939936" y="3233735"/>
            <a:ext cx="1993941" cy="369332"/>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Post-1979 Iran.</a:t>
            </a:r>
            <a:endParaRPr lang="en-US" dirty="0">
              <a:solidFill>
                <a:srgbClr val="1F497D"/>
              </a:solidFill>
              <a:effectLst>
                <a:outerShdw blurRad="38100" dist="38100" dir="2700000" algn="tl">
                  <a:srgbClr val="000000">
                    <a:alpha val="43137"/>
                  </a:srgbClr>
                </a:outerShdw>
              </a:effectLst>
            </a:endParaRPr>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2523" y="3418401"/>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543041" y="2399368"/>
            <a:ext cx="2170250" cy="646331"/>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1980s-90s, Bangladesh </a:t>
            </a:r>
            <a:r>
              <a:rPr lang="en-US" dirty="0" err="1" smtClean="0">
                <a:solidFill>
                  <a:schemeClr val="tx2"/>
                </a:solidFill>
                <a:effectLst>
                  <a:outerShdw blurRad="50800" dist="63500" dir="2700000" algn="tl" rotWithShape="0">
                    <a:srgbClr val="000000">
                      <a:alpha val="43000"/>
                    </a:srgbClr>
                  </a:outerShdw>
                </a:effectLst>
              </a:rPr>
              <a:t>Movts</a:t>
            </a:r>
            <a:r>
              <a:rPr lang="en-US" dirty="0" smtClean="0">
                <a:solidFill>
                  <a:schemeClr val="tx2"/>
                </a:solidFill>
                <a:effectLst>
                  <a:outerShdw blurRad="50800" dist="63500" dir="2700000" algn="tl" rotWithShape="0">
                    <a:srgbClr val="000000">
                      <a:alpha val="43000"/>
                    </a:srgbClr>
                  </a:outerShdw>
                </a:effectLst>
              </a:rPr>
              <a:t>. </a:t>
            </a:r>
            <a:endParaRPr lang="en-US" dirty="0">
              <a:solidFill>
                <a:srgbClr val="1F497D"/>
              </a:solidFill>
              <a:effectLst>
                <a:outerShdw blurRad="38100" dist="38100" dir="2700000" algn="tl">
                  <a:srgbClr val="000000">
                    <a:alpha val="43137"/>
                  </a:srgbClr>
                </a:outerShdw>
              </a:effectLst>
            </a:endParaRPr>
          </a:p>
        </p:txBody>
      </p:sp>
      <p:grpSp>
        <p:nvGrpSpPr>
          <p:cNvPr id="21" name="Group 20"/>
          <p:cNvGrpSpPr/>
          <p:nvPr/>
        </p:nvGrpSpPr>
        <p:grpSpPr>
          <a:xfrm>
            <a:off x="4414541" y="2054606"/>
            <a:ext cx="1710260" cy="631181"/>
            <a:chOff x="4414541" y="2054606"/>
            <a:chExt cx="1710260" cy="631181"/>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541" y="244801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100" y="2054606"/>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799" y="244801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Box 21"/>
          <p:cNvSpPr txBox="1"/>
          <p:nvPr/>
        </p:nvSpPr>
        <p:spPr>
          <a:xfrm>
            <a:off x="3596247" y="1131276"/>
            <a:ext cx="2435254" cy="923330"/>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1989 Iron Curtain falls</a:t>
            </a:r>
          </a:p>
          <a:p>
            <a:pPr algn="ctr"/>
            <a:r>
              <a:rPr lang="en-US" dirty="0" smtClean="0">
                <a:solidFill>
                  <a:schemeClr val="tx2"/>
                </a:solidFill>
                <a:effectLst>
                  <a:outerShdw blurRad="50800" dist="63500" dir="2700000" algn="tl" rotWithShape="0">
                    <a:srgbClr val="000000">
                      <a:alpha val="43000"/>
                    </a:srgbClr>
                  </a:outerShdw>
                </a:effectLst>
              </a:rPr>
              <a:t> thousands of Muslims come  to Christ.</a:t>
            </a:r>
            <a:endParaRPr lang="en-US" dirty="0">
              <a:solidFill>
                <a:srgbClr val="1F497D"/>
              </a:solidFill>
              <a:effectLst>
                <a:outerShdw blurRad="38100" dist="38100" dir="2700000" algn="tl">
                  <a:srgbClr val="000000">
                    <a:alpha val="43137"/>
                  </a:srgbClr>
                </a:outerShdw>
              </a:effectLst>
            </a:endParaRPr>
          </a:p>
        </p:txBody>
      </p:sp>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391" y="2761758"/>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2643" y="748421"/>
            <a:ext cx="7110491" cy="400110"/>
          </a:xfrm>
          <a:prstGeom prst="rect">
            <a:avLst/>
          </a:prstGeom>
          <a:noFill/>
        </p:spPr>
        <p:txBody>
          <a:bodyPr wrap="square" rtlCol="0">
            <a:spAutoFit/>
          </a:bodyPr>
          <a:lstStyle/>
          <a:p>
            <a:pPr algn="ctr"/>
            <a:r>
              <a:rPr lang="en-US" sz="2000" b="1" i="1" dirty="0" smtClean="0"/>
              <a:t>The 20</a:t>
            </a:r>
            <a:r>
              <a:rPr lang="en-US" sz="2000" b="1" i="1" baseline="30000" dirty="0" smtClean="0"/>
              <a:t>th</a:t>
            </a:r>
            <a:r>
              <a:rPr lang="en-US" sz="2000" b="1" i="1" dirty="0" smtClean="0"/>
              <a:t> century adds 11 new Muslim movements to Christ</a:t>
            </a:r>
            <a:endParaRPr lang="en-US" sz="2000" b="1" i="1" u="sng" dirty="0"/>
          </a:p>
        </p:txBody>
      </p:sp>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8507" y="3509673"/>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0" y="6618286"/>
            <a:ext cx="9227940" cy="247018"/>
            <a:chOff x="0" y="6618286"/>
            <a:chExt cx="9227940" cy="247018"/>
          </a:xfrm>
        </p:grpSpPr>
        <p:sp>
          <p:nvSpPr>
            <p:cNvPr id="26" name="TextBox 25"/>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27" name="TextBox 26"/>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908" y="2153809"/>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11792" y="1173788"/>
            <a:ext cx="2572730" cy="923330"/>
          </a:xfrm>
          <a:prstGeom prst="rect">
            <a:avLst/>
          </a:prstGeom>
          <a:solidFill>
            <a:schemeClr val="bg2">
              <a:alpha val="70000"/>
            </a:schemeClr>
          </a:solidFill>
          <a:effectLst>
            <a:outerShdw blurRad="50800" dist="63500" dir="2700000" algn="tl" rotWithShape="0">
              <a:srgbClr val="000000">
                <a:alpha val="43000"/>
              </a:srgbClr>
            </a:outerShdw>
          </a:effectLst>
        </p:spPr>
        <p:txBody>
          <a:bodyPr wrap="square" rtlCol="0">
            <a:spAutoFit/>
          </a:bodyPr>
          <a:lstStyle/>
          <a:p>
            <a:pPr algn="ctr"/>
            <a:r>
              <a:rPr lang="en-US" dirty="0" smtClean="0">
                <a:solidFill>
                  <a:schemeClr val="tx2"/>
                </a:solidFill>
                <a:effectLst>
                  <a:outerShdw blurRad="50800" dist="63500" dir="2700000" algn="tl" rotWithShape="0">
                    <a:srgbClr val="000000">
                      <a:alpha val="43000"/>
                    </a:srgbClr>
                  </a:outerShdw>
                </a:effectLst>
              </a:rPr>
              <a:t>Albania - several thousand Muslim conversions.</a:t>
            </a:r>
            <a:endParaRPr lang="en-US" dirty="0">
              <a:solidFill>
                <a:srgbClr val="1F497D"/>
              </a:solidFill>
              <a:effectLst>
                <a:outerShdw blurRad="38100" dist="38100" dir="2700000" algn="tl">
                  <a:srgbClr val="000000">
                    <a:alpha val="43137"/>
                  </a:srgbClr>
                </a:outerShdw>
              </a:effectLst>
            </a:endParaRPr>
          </a:p>
        </p:txBody>
      </p:sp>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21" y="2281742"/>
            <a:ext cx="245701" cy="23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14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000"/>
                                        <p:tgtEl>
                                          <p:spTgt spid="9"/>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1000"/>
                                        <p:tgtEl>
                                          <p:spTgt spid="14"/>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1000"/>
                                        <p:tgtEl>
                                          <p:spTgt spid="12"/>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1000"/>
                                        <p:tgtEl>
                                          <p:spTgt spid="16"/>
                                        </p:tgtEl>
                                      </p:cBhvr>
                                    </p:animEffect>
                                  </p:childTnLst>
                                </p:cTn>
                              </p:par>
                            </p:childTnLst>
                          </p:cTn>
                        </p:par>
                        <p:par>
                          <p:cTn id="44" fill="hold">
                            <p:stCondLst>
                              <p:cond delay="1000"/>
                            </p:stCondLst>
                            <p:childTnLst>
                              <p:par>
                                <p:cTn id="45" presetID="9"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par>
                          <p:cTn id="48" fill="hold">
                            <p:stCondLst>
                              <p:cond delay="1500"/>
                            </p:stCondLst>
                            <p:childTnLst>
                              <p:par>
                                <p:cTn id="49" presetID="9"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1000"/>
                                        <p:tgtEl>
                                          <p:spTgt spid="22"/>
                                        </p:tgtEl>
                                      </p:cBhvr>
                                    </p:animEffect>
                                  </p:childTnLst>
                                </p:cTn>
                              </p:par>
                            </p:childTnLst>
                          </p:cTn>
                        </p:par>
                        <p:par>
                          <p:cTn id="57" fill="hold">
                            <p:stCondLst>
                              <p:cond delay="1000"/>
                            </p:stCondLst>
                            <p:childTnLst>
                              <p:par>
                                <p:cTn id="58" presetID="9"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1"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dissolve">
                                      <p:cBhvr>
                                        <p:cTn id="65" dur="1000"/>
                                        <p:tgtEl>
                                          <p:spTgt spid="29"/>
                                        </p:tgtEl>
                                      </p:cBhvr>
                                    </p:animEffect>
                                  </p:childTnLst>
                                </p:cTn>
                              </p:par>
                              <p:par>
                                <p:cTn id="66" presetID="9"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dissolve">
                                      <p:cBhvr>
                                        <p:cTn id="68" dur="500"/>
                                        <p:tgtEl>
                                          <p:spTgt spid="28"/>
                                        </p:tgtEl>
                                      </p:cBhvr>
                                    </p:animEffect>
                                  </p:childTnLst>
                                </p:cTn>
                              </p:par>
                            </p:childTnLst>
                          </p:cTn>
                        </p:par>
                        <p:par>
                          <p:cTn id="69" fill="hold">
                            <p:stCondLst>
                              <p:cond delay="1000"/>
                            </p:stCondLst>
                            <p:childTnLst>
                              <p:par>
                                <p:cTn id="70" presetID="9" presetClass="entr" presetSubtype="0"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dissolv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22" grpId="0" animBg="1"/>
      <p:bldP spid="3" grpId="0"/>
      <p:bldP spid="2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6790</TotalTime>
  <Words>2686</Words>
  <Application>Microsoft Office PowerPoint</Application>
  <PresentationFormat>如螢幕大小 (4:3)</PresentationFormat>
  <Paragraphs>204</Paragraphs>
  <Slides>15</Slides>
  <Notes>15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Theme</vt:lpstr>
      <vt:lpstr>Panorama of  Muslim Movements  to Christ 縱覽穆斯林歸主運動</vt:lpstr>
      <vt:lpstr>Nine Rooms in the House of Islam</vt:lpstr>
      <vt:lpstr>Fourteen Centuries  of Islamic Expansion</vt:lpstr>
      <vt:lpstr>But What About the Opposite?</vt:lpstr>
      <vt:lpstr> Muslim Movements to Christ 7th - 10th Century</vt:lpstr>
      <vt:lpstr>PowerPoint 簡報</vt:lpstr>
      <vt:lpstr> Muslim Movements to Christ 14th-18th Century</vt:lpstr>
      <vt:lpstr>PowerPoint 簡報</vt:lpstr>
      <vt:lpstr>PowerPoint 簡報</vt:lpstr>
      <vt:lpstr>Muslim Movements to Christ through the Centuries</vt:lpstr>
      <vt:lpstr>PowerPoint 簡報</vt:lpstr>
      <vt:lpstr>Something is happening</vt:lpstr>
      <vt:lpstr>How is God at Work?</vt:lpstr>
      <vt:lpstr> </vt:lpstr>
      <vt:lpstr>PowerPoint 簡報</vt:lpstr>
    </vt:vector>
  </TitlesOfParts>
  <Company>IMB Global Strategist for Evangelical Advance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Movements  to Christ</dc:title>
  <dc:creator>David Garrison</dc:creator>
  <cp:lastModifiedBy>microsoft</cp:lastModifiedBy>
  <cp:revision>514</cp:revision>
  <cp:lastPrinted>2013-12-04T21:08:20Z</cp:lastPrinted>
  <dcterms:created xsi:type="dcterms:W3CDTF">2012-09-12T23:32:02Z</dcterms:created>
  <dcterms:modified xsi:type="dcterms:W3CDTF">2017-10-10T04:58:56Z</dcterms:modified>
</cp:coreProperties>
</file>